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64"/>
  </p:notesMasterIdLst>
  <p:sldIdLst>
    <p:sldId id="767" r:id="rId2"/>
    <p:sldId id="933" r:id="rId3"/>
    <p:sldId id="964" r:id="rId4"/>
    <p:sldId id="976" r:id="rId5"/>
    <p:sldId id="965" r:id="rId6"/>
    <p:sldId id="935" r:id="rId7"/>
    <p:sldId id="946" r:id="rId8"/>
    <p:sldId id="947" r:id="rId9"/>
    <p:sldId id="948" r:id="rId10"/>
    <p:sldId id="949" r:id="rId11"/>
    <p:sldId id="950" r:id="rId12"/>
    <p:sldId id="951" r:id="rId13"/>
    <p:sldId id="952" r:id="rId14"/>
    <p:sldId id="953" r:id="rId15"/>
    <p:sldId id="954" r:id="rId16"/>
    <p:sldId id="955" r:id="rId17"/>
    <p:sldId id="956" r:id="rId18"/>
    <p:sldId id="957" r:id="rId19"/>
    <p:sldId id="962" r:id="rId20"/>
    <p:sldId id="963" r:id="rId21"/>
    <p:sldId id="966" r:id="rId22"/>
    <p:sldId id="907" r:id="rId23"/>
    <p:sldId id="908" r:id="rId24"/>
    <p:sldId id="909" r:id="rId25"/>
    <p:sldId id="910" r:id="rId26"/>
    <p:sldId id="911" r:id="rId27"/>
    <p:sldId id="912" r:id="rId28"/>
    <p:sldId id="913" r:id="rId29"/>
    <p:sldId id="914" r:id="rId30"/>
    <p:sldId id="917" r:id="rId31"/>
    <p:sldId id="918" r:id="rId32"/>
    <p:sldId id="796" r:id="rId33"/>
    <p:sldId id="860" r:id="rId34"/>
    <p:sldId id="845" r:id="rId35"/>
    <p:sldId id="868" r:id="rId36"/>
    <p:sldId id="841" r:id="rId37"/>
    <p:sldId id="855" r:id="rId38"/>
    <p:sldId id="859" r:id="rId39"/>
    <p:sldId id="856" r:id="rId40"/>
    <p:sldId id="864" r:id="rId41"/>
    <p:sldId id="857" r:id="rId42"/>
    <p:sldId id="867" r:id="rId43"/>
    <p:sldId id="915" r:id="rId44"/>
    <p:sldId id="847" r:id="rId45"/>
    <p:sldId id="848" r:id="rId46"/>
    <p:sldId id="904" r:id="rId47"/>
    <p:sldId id="906" r:id="rId48"/>
    <p:sldId id="853" r:id="rId49"/>
    <p:sldId id="871" r:id="rId50"/>
    <p:sldId id="878" r:id="rId51"/>
    <p:sldId id="879" r:id="rId52"/>
    <p:sldId id="874" r:id="rId53"/>
    <p:sldId id="872" r:id="rId54"/>
    <p:sldId id="873" r:id="rId55"/>
    <p:sldId id="875" r:id="rId56"/>
    <p:sldId id="916" r:id="rId57"/>
    <p:sldId id="921" r:id="rId58"/>
    <p:sldId id="919" r:id="rId59"/>
    <p:sldId id="920" r:id="rId60"/>
    <p:sldId id="932" r:id="rId61"/>
    <p:sldId id="846" r:id="rId62"/>
    <p:sldId id="826"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2D79C7-CC95-4477-9BCB-F12DBD09F6CF}">
          <p14:sldIdLst>
            <p14:sldId id="767"/>
            <p14:sldId id="933"/>
            <p14:sldId id="964"/>
            <p14:sldId id="976"/>
            <p14:sldId id="965"/>
            <p14:sldId id="935"/>
            <p14:sldId id="946"/>
            <p14:sldId id="947"/>
            <p14:sldId id="948"/>
            <p14:sldId id="949"/>
            <p14:sldId id="950"/>
            <p14:sldId id="951"/>
            <p14:sldId id="952"/>
            <p14:sldId id="953"/>
            <p14:sldId id="954"/>
            <p14:sldId id="955"/>
            <p14:sldId id="956"/>
            <p14:sldId id="957"/>
            <p14:sldId id="962"/>
            <p14:sldId id="963"/>
            <p14:sldId id="966"/>
            <p14:sldId id="907"/>
            <p14:sldId id="908"/>
            <p14:sldId id="909"/>
            <p14:sldId id="910"/>
            <p14:sldId id="911"/>
            <p14:sldId id="912"/>
            <p14:sldId id="913"/>
            <p14:sldId id="914"/>
            <p14:sldId id="917"/>
            <p14:sldId id="918"/>
            <p14:sldId id="796"/>
            <p14:sldId id="860"/>
            <p14:sldId id="845"/>
            <p14:sldId id="868"/>
            <p14:sldId id="841"/>
            <p14:sldId id="855"/>
            <p14:sldId id="859"/>
            <p14:sldId id="856"/>
            <p14:sldId id="864"/>
            <p14:sldId id="857"/>
            <p14:sldId id="867"/>
            <p14:sldId id="915"/>
            <p14:sldId id="847"/>
            <p14:sldId id="848"/>
            <p14:sldId id="904"/>
            <p14:sldId id="906"/>
            <p14:sldId id="853"/>
            <p14:sldId id="871"/>
            <p14:sldId id="878"/>
            <p14:sldId id="879"/>
            <p14:sldId id="874"/>
            <p14:sldId id="872"/>
            <p14:sldId id="873"/>
            <p14:sldId id="875"/>
            <p14:sldId id="916"/>
            <p14:sldId id="921"/>
            <p14:sldId id="919"/>
            <p14:sldId id="920"/>
            <p14:sldId id="932"/>
            <p14:sldId id="846"/>
            <p14:sldId id="8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3"/>
    <p:restoredTop sz="87564" autoAdjust="0"/>
  </p:normalViewPr>
  <p:slideViewPr>
    <p:cSldViewPr>
      <p:cViewPr varScale="1">
        <p:scale>
          <a:sx n="83" d="100"/>
          <a:sy n="83" d="100"/>
        </p:scale>
        <p:origin x="89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E925D2-81CB-4D98-97A8-ADCDB89674DA}" type="datetimeFigureOut">
              <a:rPr lang="en-US" smtClean="0"/>
              <a:t>5/26/19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03DE60-A1AD-4D18-8A54-139F87FE2CEB}" type="slidenum">
              <a:rPr lang="en-US" smtClean="0"/>
              <a:t>‹#›</a:t>
            </a:fld>
            <a:endParaRPr lang="en-US"/>
          </a:p>
        </p:txBody>
      </p:sp>
    </p:spTree>
    <p:extLst>
      <p:ext uri="{BB962C8B-B14F-4D97-AF65-F5344CB8AC3E}">
        <p14:creationId xmlns:p14="http://schemas.microsoft.com/office/powerpoint/2010/main" val="1809474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3DE60-A1AD-4D18-8A54-139F87FE2CEB}" type="slidenum">
              <a:rPr lang="en-US" smtClean="0"/>
              <a:t>0</a:t>
            </a:fld>
            <a:endParaRPr lang="en-US"/>
          </a:p>
        </p:txBody>
      </p:sp>
    </p:spTree>
    <p:extLst>
      <p:ext uri="{BB962C8B-B14F-4D97-AF65-F5344CB8AC3E}">
        <p14:creationId xmlns:p14="http://schemas.microsoft.com/office/powerpoint/2010/main" val="53395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13</a:t>
            </a:fld>
            <a:endParaRPr lang="en-IE" dirty="0"/>
          </a:p>
        </p:txBody>
      </p:sp>
    </p:spTree>
    <p:extLst>
      <p:ext uri="{BB962C8B-B14F-4D97-AF65-F5344CB8AC3E}">
        <p14:creationId xmlns:p14="http://schemas.microsoft.com/office/powerpoint/2010/main" val="104360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14</a:t>
            </a:fld>
            <a:endParaRPr lang="en-IE" dirty="0"/>
          </a:p>
        </p:txBody>
      </p:sp>
    </p:spTree>
    <p:extLst>
      <p:ext uri="{BB962C8B-B14F-4D97-AF65-F5344CB8AC3E}">
        <p14:creationId xmlns:p14="http://schemas.microsoft.com/office/powerpoint/2010/main" val="1616130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15</a:t>
            </a:fld>
            <a:endParaRPr lang="en-IE" dirty="0"/>
          </a:p>
        </p:txBody>
      </p:sp>
    </p:spTree>
    <p:extLst>
      <p:ext uri="{BB962C8B-B14F-4D97-AF65-F5344CB8AC3E}">
        <p14:creationId xmlns:p14="http://schemas.microsoft.com/office/powerpoint/2010/main" val="214549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16</a:t>
            </a:fld>
            <a:endParaRPr lang="en-IE" dirty="0"/>
          </a:p>
        </p:txBody>
      </p:sp>
    </p:spTree>
    <p:extLst>
      <p:ext uri="{BB962C8B-B14F-4D97-AF65-F5344CB8AC3E}">
        <p14:creationId xmlns:p14="http://schemas.microsoft.com/office/powerpoint/2010/main" val="341082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17</a:t>
            </a:fld>
            <a:endParaRPr lang="en-IE" dirty="0"/>
          </a:p>
        </p:txBody>
      </p:sp>
    </p:spTree>
    <p:extLst>
      <p:ext uri="{BB962C8B-B14F-4D97-AF65-F5344CB8AC3E}">
        <p14:creationId xmlns:p14="http://schemas.microsoft.com/office/powerpoint/2010/main" val="799324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03DE60-A1AD-4D18-8A54-139F87FE2CEB}" type="slidenum">
              <a:rPr lang="en-US" smtClean="0"/>
              <a:t>31</a:t>
            </a:fld>
            <a:endParaRPr lang="en-US"/>
          </a:p>
        </p:txBody>
      </p:sp>
    </p:spTree>
    <p:extLst>
      <p:ext uri="{BB962C8B-B14F-4D97-AF65-F5344CB8AC3E}">
        <p14:creationId xmlns:p14="http://schemas.microsoft.com/office/powerpoint/2010/main" val="188191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03DE60-A1AD-4D18-8A54-139F87FE2CEB}" type="slidenum">
              <a:rPr lang="en-US" smtClean="0"/>
              <a:t>59</a:t>
            </a:fld>
            <a:endParaRPr lang="en-US"/>
          </a:p>
        </p:txBody>
      </p:sp>
    </p:spTree>
    <p:extLst>
      <p:ext uri="{BB962C8B-B14F-4D97-AF65-F5344CB8AC3E}">
        <p14:creationId xmlns:p14="http://schemas.microsoft.com/office/powerpoint/2010/main" val="46908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b="0" i="0" kern="1200" dirty="0" err="1">
                <a:solidFill>
                  <a:schemeClr val="tx1"/>
                </a:solidFill>
                <a:effectLst/>
                <a:latin typeface="+mn-lt"/>
                <a:ea typeface="+mn-ea"/>
                <a:cs typeface="+mn-cs"/>
              </a:rPr>
              <a:t>Generating</a:t>
            </a:r>
            <a:endParaRPr lang="es-ES_tradnl" sz="1200" b="0" i="0" kern="1200" baseline="0" dirty="0">
              <a:solidFill>
                <a:schemeClr val="tx1"/>
              </a:solidFill>
              <a:effectLst/>
              <a:latin typeface="+mn-lt"/>
              <a:ea typeface="+mn-ea"/>
              <a:cs typeface="+mn-cs"/>
            </a:endParaRPr>
          </a:p>
          <a:p>
            <a:r>
              <a:rPr lang="es-ES_tradnl" sz="1200" b="0" i="0" kern="1200" dirty="0" err="1">
                <a:solidFill>
                  <a:schemeClr val="tx1"/>
                </a:solidFill>
                <a:effectLst/>
                <a:latin typeface="+mn-lt"/>
                <a:ea typeface="+mn-ea"/>
                <a:cs typeface="+mn-cs"/>
              </a:rPr>
              <a:t>Large</a:t>
            </a:r>
            <a:r>
              <a:rPr lang="es-ES_tradnl" sz="1200" b="0" i="0" kern="1200" dirty="0">
                <a:solidFill>
                  <a:schemeClr val="tx1"/>
                </a:solidFill>
                <a:effectLst/>
                <a:latin typeface="+mn-lt"/>
                <a:ea typeface="+mn-ea"/>
                <a:cs typeface="+mn-cs"/>
              </a:rPr>
              <a:t> </a:t>
            </a:r>
            <a:r>
              <a:rPr lang="es-ES_tradnl" sz="1200" b="0" i="0" kern="1200" dirty="0" err="1">
                <a:solidFill>
                  <a:schemeClr val="tx1"/>
                </a:solidFill>
                <a:effectLst/>
                <a:latin typeface="+mn-lt"/>
                <a:ea typeface="+mn-ea"/>
                <a:cs typeface="+mn-cs"/>
              </a:rPr>
              <a:t>Hadron</a:t>
            </a:r>
            <a:r>
              <a:rPr lang="es-ES_tradnl" sz="1200" b="0" i="0" kern="1200" dirty="0">
                <a:solidFill>
                  <a:schemeClr val="tx1"/>
                </a:solidFill>
                <a:effectLst/>
                <a:latin typeface="+mn-lt"/>
                <a:ea typeface="+mn-ea"/>
                <a:cs typeface="+mn-cs"/>
              </a:rPr>
              <a:t> </a:t>
            </a:r>
            <a:r>
              <a:rPr lang="es-ES_tradnl" sz="1200" b="0" i="0" kern="1200" dirty="0" err="1">
                <a:solidFill>
                  <a:schemeClr val="tx1"/>
                </a:solidFill>
                <a:effectLst/>
                <a:latin typeface="+mn-lt"/>
                <a:ea typeface="+mn-ea"/>
                <a:cs typeface="+mn-cs"/>
              </a:rPr>
              <a:t>Collider</a:t>
            </a:r>
            <a:endParaRPr lang="es-ES_tradnl" sz="1200" b="0" i="0" kern="1200" dirty="0">
              <a:solidFill>
                <a:schemeClr val="tx1"/>
              </a:solidFill>
              <a:effectLst/>
              <a:latin typeface="+mn-lt"/>
              <a:ea typeface="+mn-ea"/>
              <a:cs typeface="+mn-cs"/>
            </a:endParaRPr>
          </a:p>
          <a:p>
            <a:r>
              <a:rPr lang="es-ES_tradnl" sz="1200" b="0" i="0" kern="1200" dirty="0" err="1">
                <a:solidFill>
                  <a:schemeClr val="tx1"/>
                </a:solidFill>
                <a:effectLst/>
                <a:latin typeface="+mn-lt"/>
                <a:ea typeface="+mn-ea"/>
                <a:cs typeface="+mn-cs"/>
              </a:rPr>
              <a:t>Analyse</a:t>
            </a:r>
            <a:endParaRPr lang="es-ES_tradnl" sz="1200" b="0" i="0" kern="1200" dirty="0">
              <a:solidFill>
                <a:schemeClr val="tx1"/>
              </a:solidFill>
              <a:effectLst/>
              <a:latin typeface="+mn-lt"/>
              <a:ea typeface="+mn-ea"/>
              <a:cs typeface="+mn-cs"/>
            </a:endParaRPr>
          </a:p>
          <a:p>
            <a:r>
              <a:rPr lang="es-ES_tradnl" sz="1200" b="0" i="0" kern="1200" dirty="0" err="1">
                <a:solidFill>
                  <a:schemeClr val="tx1"/>
                </a:solidFill>
                <a:effectLst/>
                <a:latin typeface="+mn-lt"/>
                <a:ea typeface="+mn-ea"/>
                <a:cs typeface="+mn-cs"/>
              </a:rPr>
              <a:t>Consequences</a:t>
            </a:r>
            <a:r>
              <a:rPr lang="es-ES_tradnl" sz="1200" b="0" i="0" kern="1200" dirty="0">
                <a:solidFill>
                  <a:schemeClr val="tx1"/>
                </a:solidFill>
                <a:effectLst/>
                <a:latin typeface="+mn-lt"/>
                <a:ea typeface="+mn-ea"/>
                <a:cs typeface="+mn-cs"/>
              </a:rPr>
              <a:t> in </a:t>
            </a:r>
            <a:r>
              <a:rPr lang="es-ES_tradnl" sz="1200" b="0" i="0" kern="1200" dirty="0" err="1">
                <a:solidFill>
                  <a:schemeClr val="tx1"/>
                </a:solidFill>
                <a:effectLst/>
                <a:latin typeface="+mn-lt"/>
                <a:ea typeface="+mn-ea"/>
                <a:cs typeface="+mn-cs"/>
              </a:rPr>
              <a:t>the</a:t>
            </a:r>
            <a:r>
              <a:rPr lang="es-ES_tradnl" sz="1200" b="0" i="0" kern="1200" dirty="0">
                <a:solidFill>
                  <a:schemeClr val="tx1"/>
                </a:solidFill>
                <a:effectLst/>
                <a:latin typeface="+mn-lt"/>
                <a:ea typeface="+mn-ea"/>
                <a:cs typeface="+mn-cs"/>
              </a:rPr>
              <a:t> </a:t>
            </a:r>
            <a:r>
              <a:rPr lang="es-ES_tradnl" sz="1200" b="0" i="0" kern="1200" dirty="0" err="1">
                <a:solidFill>
                  <a:schemeClr val="tx1"/>
                </a:solidFill>
                <a:effectLst/>
                <a:latin typeface="+mn-lt"/>
                <a:ea typeface="+mn-ea"/>
                <a:cs typeface="+mn-cs"/>
              </a:rPr>
              <a:t>design</a:t>
            </a:r>
            <a:r>
              <a:rPr lang="es-ES_tradnl" sz="1200" b="0" i="0" kern="1200" dirty="0">
                <a:solidFill>
                  <a:schemeClr val="tx1"/>
                </a:solidFill>
                <a:effectLst/>
                <a:latin typeface="+mn-lt"/>
                <a:ea typeface="+mn-ea"/>
                <a:cs typeface="+mn-cs"/>
              </a:rPr>
              <a:t> of </a:t>
            </a:r>
            <a:r>
              <a:rPr lang="es-ES_tradnl" sz="1200" b="0" i="0" kern="1200" dirty="0" err="1">
                <a:solidFill>
                  <a:schemeClr val="tx1"/>
                </a:solidFill>
                <a:effectLst/>
                <a:latin typeface="+mn-lt"/>
                <a:ea typeface="+mn-ea"/>
                <a:cs typeface="+mn-cs"/>
              </a:rPr>
              <a:t>policies</a:t>
            </a:r>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5</a:t>
            </a:fld>
            <a:endParaRPr lang="en-IE" dirty="0"/>
          </a:p>
        </p:txBody>
      </p:sp>
    </p:spTree>
    <p:extLst>
      <p:ext uri="{BB962C8B-B14F-4D97-AF65-F5344CB8AC3E}">
        <p14:creationId xmlns:p14="http://schemas.microsoft.com/office/powerpoint/2010/main" val="802100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6</a:t>
            </a:fld>
            <a:endParaRPr lang="en-IE" dirty="0"/>
          </a:p>
        </p:txBody>
      </p:sp>
    </p:spTree>
    <p:extLst>
      <p:ext uri="{BB962C8B-B14F-4D97-AF65-F5344CB8AC3E}">
        <p14:creationId xmlns:p14="http://schemas.microsoft.com/office/powerpoint/2010/main" val="53851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7</a:t>
            </a:fld>
            <a:endParaRPr lang="en-IE" dirty="0"/>
          </a:p>
        </p:txBody>
      </p:sp>
    </p:spTree>
    <p:extLst>
      <p:ext uri="{BB962C8B-B14F-4D97-AF65-F5344CB8AC3E}">
        <p14:creationId xmlns:p14="http://schemas.microsoft.com/office/powerpoint/2010/main" val="134365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8</a:t>
            </a:fld>
            <a:endParaRPr lang="en-IE" dirty="0"/>
          </a:p>
        </p:txBody>
      </p:sp>
    </p:spTree>
    <p:extLst>
      <p:ext uri="{BB962C8B-B14F-4D97-AF65-F5344CB8AC3E}">
        <p14:creationId xmlns:p14="http://schemas.microsoft.com/office/powerpoint/2010/main" val="889537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9</a:t>
            </a:fld>
            <a:endParaRPr lang="en-IE" dirty="0"/>
          </a:p>
        </p:txBody>
      </p:sp>
    </p:spTree>
    <p:extLst>
      <p:ext uri="{BB962C8B-B14F-4D97-AF65-F5344CB8AC3E}">
        <p14:creationId xmlns:p14="http://schemas.microsoft.com/office/powerpoint/2010/main" val="73227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10</a:t>
            </a:fld>
            <a:endParaRPr lang="en-IE" dirty="0"/>
          </a:p>
        </p:txBody>
      </p:sp>
    </p:spTree>
    <p:extLst>
      <p:ext uri="{BB962C8B-B14F-4D97-AF65-F5344CB8AC3E}">
        <p14:creationId xmlns:p14="http://schemas.microsoft.com/office/powerpoint/2010/main" val="39823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11</a:t>
            </a:fld>
            <a:endParaRPr lang="en-IE" dirty="0"/>
          </a:p>
        </p:txBody>
      </p:sp>
    </p:spTree>
    <p:extLst>
      <p:ext uri="{BB962C8B-B14F-4D97-AF65-F5344CB8AC3E}">
        <p14:creationId xmlns:p14="http://schemas.microsoft.com/office/powerpoint/2010/main" val="143972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E58D3-AE56-4AF7-BFDD-CAD04963A4E2}" type="slidenum">
              <a:rPr lang="en-IE" smtClean="0"/>
              <a:t>12</a:t>
            </a:fld>
            <a:endParaRPr lang="en-IE" dirty="0"/>
          </a:p>
        </p:txBody>
      </p:sp>
    </p:spTree>
    <p:extLst>
      <p:ext uri="{BB962C8B-B14F-4D97-AF65-F5344CB8AC3E}">
        <p14:creationId xmlns:p14="http://schemas.microsoft.com/office/powerpoint/2010/main" val="72613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r>
              <a:rPr lang="en-US"/>
              <a:t>6/20/18</a:t>
            </a:r>
            <a:endParaRPr lang="en-US" dirty="0"/>
          </a:p>
        </p:txBody>
      </p:sp>
      <p:sp>
        <p:nvSpPr>
          <p:cNvPr id="8" name="Footer Placeholder 4"/>
          <p:cNvSpPr>
            <a:spLocks noGrp="1"/>
          </p:cNvSpPr>
          <p:nvPr>
            <p:ph type="ftr" sz="quarter" idx="11"/>
          </p:nvPr>
        </p:nvSpPr>
        <p:spPr>
          <a:xfrm>
            <a:off x="2133600" y="6629400"/>
            <a:ext cx="4876800" cy="228600"/>
          </a:xfrm>
          <a:prstGeom prst="rect">
            <a:avLst/>
          </a:prstGeom>
          <a:solidFill>
            <a:srgbClr val="000090"/>
          </a:solidFill>
        </p:spPr>
        <p:txBody>
          <a:bodyPr/>
          <a:lstStyle>
            <a:lvl1pPr>
              <a:defRPr baseline="0">
                <a:solidFill>
                  <a:schemeClr val="bg1"/>
                </a:solidFill>
              </a:defRPr>
            </a:lvl1pPr>
          </a:lstStyle>
          <a:p>
            <a:r>
              <a:rPr lang="en-US"/>
              <a:t>D.Parra ~ Talk at TU Graz</a:t>
            </a:r>
            <a:endParaRPr lang="en-US" dirty="0"/>
          </a:p>
        </p:txBody>
      </p:sp>
      <p:sp>
        <p:nvSpPr>
          <p:cNvPr id="11" name="Slide Number Placeholder 5"/>
          <p:cNvSpPr>
            <a:spLocks noGrp="1"/>
          </p:cNvSpPr>
          <p:nvPr>
            <p:ph type="sldNum" sz="quarter" idx="12"/>
          </p:nvPr>
        </p:nvSpPr>
        <p:spPr>
          <a:xfrm>
            <a:off x="701040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2112685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2"/>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0"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1"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303861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2"/>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0"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1"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69879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Click to edit Master title style</a:t>
            </a:r>
          </a:p>
        </p:txBody>
      </p:sp>
      <p:sp>
        <p:nvSpPr>
          <p:cNvPr id="3" name="Content Placeholder 2"/>
          <p:cNvSpPr>
            <a:spLocks noGrp="1"/>
          </p:cNvSpPr>
          <p:nvPr>
            <p:ph idx="1"/>
          </p:nvPr>
        </p:nvSpPr>
        <p:spPr>
          <a:xfrm>
            <a:off x="152400" y="1295400"/>
            <a:ext cx="88392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r>
              <a:rPr lang="en-US"/>
              <a:t>6/20/18</a:t>
            </a:r>
            <a:endParaRPr lang="en-US" dirty="0"/>
          </a:p>
        </p:txBody>
      </p:sp>
      <p:sp>
        <p:nvSpPr>
          <p:cNvPr id="8" name="Footer Placeholder 4"/>
          <p:cNvSpPr>
            <a:spLocks noGrp="1"/>
          </p:cNvSpPr>
          <p:nvPr>
            <p:ph type="ftr" sz="quarter" idx="11"/>
          </p:nvPr>
        </p:nvSpPr>
        <p:spPr>
          <a:xfrm>
            <a:off x="2133600" y="6629400"/>
            <a:ext cx="4876800" cy="228600"/>
          </a:xfrm>
          <a:prstGeom prst="rect">
            <a:avLst/>
          </a:prstGeom>
          <a:solidFill>
            <a:srgbClr val="000090"/>
          </a:solidFill>
        </p:spPr>
        <p:txBody>
          <a:bodyPr/>
          <a:lstStyle>
            <a:lvl1pPr>
              <a:defRPr baseline="0">
                <a:solidFill>
                  <a:schemeClr val="bg1"/>
                </a:solidFill>
              </a:defRPr>
            </a:lvl1pPr>
          </a:lstStyle>
          <a:p>
            <a:r>
              <a:rPr lang="en-US"/>
              <a:t>D.Parra ~ Talk at TU Graz</a:t>
            </a:r>
            <a:endParaRPr lang="en-US" dirty="0"/>
          </a:p>
        </p:txBody>
      </p:sp>
      <p:sp>
        <p:nvSpPr>
          <p:cNvPr id="9" name="Slide Number Placeholder 5"/>
          <p:cNvSpPr>
            <a:spLocks noGrp="1"/>
          </p:cNvSpPr>
          <p:nvPr>
            <p:ph type="sldNum" sz="quarter" idx="12"/>
          </p:nvPr>
        </p:nvSpPr>
        <p:spPr>
          <a:xfrm>
            <a:off x="701040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283207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6">
                    <a:lumMod val="60000"/>
                    <a:lumOff val="40000"/>
                  </a:schemeClr>
                </a:solidFill>
                <a:latin typeface="Oswald" pitchFamily="50"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6">
                    <a:lumMod val="60000"/>
                    <a:lumOff val="40000"/>
                  </a:schemeClr>
                </a:solidFill>
                <a:latin typeface="Yanone Kaffeesatz Bold" pitchFamily="50"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4268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r>
              <a:rPr lang="en-US"/>
              <a:t>6/20/18</a:t>
            </a:r>
            <a:endParaRPr lang="en-US" dirty="0"/>
          </a:p>
        </p:txBody>
      </p:sp>
      <p:sp>
        <p:nvSpPr>
          <p:cNvPr id="9" name="Footer Placeholder 4"/>
          <p:cNvSpPr>
            <a:spLocks noGrp="1"/>
          </p:cNvSpPr>
          <p:nvPr>
            <p:ph type="ftr" sz="quarter" idx="11"/>
          </p:nvPr>
        </p:nvSpPr>
        <p:spPr>
          <a:xfrm>
            <a:off x="2133600" y="6629400"/>
            <a:ext cx="4876800" cy="228600"/>
          </a:xfrm>
          <a:prstGeom prst="rect">
            <a:avLst/>
          </a:prstGeom>
          <a:solidFill>
            <a:srgbClr val="000090"/>
          </a:solidFill>
        </p:spPr>
        <p:txBody>
          <a:bodyPr/>
          <a:lstStyle>
            <a:lvl1pPr>
              <a:defRPr baseline="0">
                <a:solidFill>
                  <a:schemeClr val="bg1"/>
                </a:solidFill>
              </a:defRPr>
            </a:lvl1pPr>
          </a:lstStyle>
          <a:p>
            <a:r>
              <a:rPr lang="en-US"/>
              <a:t>D.Parra ~ Talk at TU Graz</a:t>
            </a:r>
            <a:endParaRPr lang="en-US" dirty="0"/>
          </a:p>
        </p:txBody>
      </p:sp>
      <p:sp>
        <p:nvSpPr>
          <p:cNvPr id="10" name="Slide Number Placeholder 5"/>
          <p:cNvSpPr>
            <a:spLocks noGrp="1"/>
          </p:cNvSpPr>
          <p:nvPr>
            <p:ph type="sldNum" sz="quarter" idx="12"/>
          </p:nvPr>
        </p:nvSpPr>
        <p:spPr>
          <a:xfrm>
            <a:off x="7010400" y="6629400"/>
            <a:ext cx="2133600" cy="228600"/>
          </a:xfrm>
          <a:prstGeom prst="rect">
            <a:avLst/>
          </a:prstGeom>
          <a:solidFill>
            <a:schemeClr val="accent1">
              <a:lumMod val="40000"/>
              <a:lumOff val="60000"/>
            </a:schemeClr>
          </a:solidFill>
        </p:spPr>
        <p:txBody>
          <a:bodyPr/>
          <a:lstStyle>
            <a:lvl1pPr>
              <a:defRPr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334354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3" name="Footer Placeholder 4"/>
          <p:cNvSpPr>
            <a:spLocks noGrp="1"/>
          </p:cNvSpPr>
          <p:nvPr>
            <p:ph type="ftr" sz="quarter" idx="11"/>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4" name="Slide Number Placeholder 5"/>
          <p:cNvSpPr>
            <a:spLocks noGrp="1"/>
          </p:cNvSpPr>
          <p:nvPr>
            <p:ph type="sldNum" sz="quarter" idx="12"/>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37694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2"/>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7"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0"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4030465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8"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9"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94369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1"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2"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382774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Date Placeholder 3"/>
          <p:cNvSpPr>
            <a:spLocks noGrp="1"/>
          </p:cNvSpPr>
          <p:nvPr>
            <p:ph type="dt" sz="half" idx="10"/>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1"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2"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2797110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2"/>
          </p:nvPr>
        </p:nvSpPr>
        <p:spPr>
          <a:xfrm>
            <a:off x="0" y="6629400"/>
            <a:ext cx="2133600" cy="228600"/>
          </a:xfrm>
          <a:prstGeom prst="rect">
            <a:avLst/>
          </a:prstGeom>
          <a:solidFill>
            <a:schemeClr val="accent1">
              <a:lumMod val="40000"/>
              <a:lumOff val="60000"/>
            </a:schemeClr>
          </a:solidFill>
        </p:spPr>
        <p:txBody>
          <a:bodyPr/>
          <a:lstStyle>
            <a:lvl1pPr>
              <a:defRPr sz="1200" baseline="0">
                <a:solidFill>
                  <a:schemeClr val="tx1">
                    <a:lumMod val="85000"/>
                    <a:lumOff val="15000"/>
                  </a:schemeClr>
                </a:solidFill>
              </a:defRPr>
            </a:lvl1pPr>
          </a:lstStyle>
          <a:p>
            <a:r>
              <a:rPr lang="en-US"/>
              <a:t>6/20/18</a:t>
            </a:r>
            <a:endParaRPr lang="en-US" dirty="0"/>
          </a:p>
        </p:txBody>
      </p:sp>
      <p:sp>
        <p:nvSpPr>
          <p:cNvPr id="11" name="Footer Placeholder 4"/>
          <p:cNvSpPr>
            <a:spLocks noGrp="1"/>
          </p:cNvSpPr>
          <p:nvPr>
            <p:ph type="ftr" sz="quarter" idx="3"/>
          </p:nvPr>
        </p:nvSpPr>
        <p:spPr>
          <a:xfrm>
            <a:off x="2133600" y="6629400"/>
            <a:ext cx="4876800" cy="228600"/>
          </a:xfrm>
          <a:prstGeom prst="rect">
            <a:avLst/>
          </a:prstGeom>
          <a:solidFill>
            <a:srgbClr val="000090"/>
          </a:solidFill>
        </p:spPr>
        <p:txBody>
          <a:bodyPr/>
          <a:lstStyle>
            <a:lvl1pPr algn="ctr">
              <a:defRPr lang="en-US" sz="1200" kern="1200" baseline="0" dirty="0" err="1" smtClean="0">
                <a:solidFill>
                  <a:schemeClr val="bg1"/>
                </a:solidFill>
                <a:latin typeface="+mn-lt"/>
                <a:ea typeface="+mn-ea"/>
                <a:cs typeface="+mn-cs"/>
              </a:defRPr>
            </a:lvl1pPr>
          </a:lstStyle>
          <a:p>
            <a:r>
              <a:rPr lang="en-US"/>
              <a:t>D.Parra ~ Talk at TU Graz</a:t>
            </a:r>
            <a:endParaRPr lang="en-US" dirty="0"/>
          </a:p>
        </p:txBody>
      </p:sp>
      <p:sp>
        <p:nvSpPr>
          <p:cNvPr id="12" name="Slide Number Placeholder 5"/>
          <p:cNvSpPr>
            <a:spLocks noGrp="1"/>
          </p:cNvSpPr>
          <p:nvPr>
            <p:ph type="sldNum" sz="quarter" idx="4"/>
          </p:nvPr>
        </p:nvSpPr>
        <p:spPr>
          <a:xfrm>
            <a:off x="7010400" y="6629400"/>
            <a:ext cx="2133600" cy="228600"/>
          </a:xfrm>
          <a:prstGeom prst="rect">
            <a:avLst/>
          </a:prstGeom>
          <a:solidFill>
            <a:schemeClr val="accent1">
              <a:lumMod val="40000"/>
              <a:lumOff val="60000"/>
            </a:schemeClr>
          </a:solidFill>
        </p:spPr>
        <p:txBody>
          <a:bodyPr/>
          <a:lstStyle>
            <a:lvl1pPr algn="r">
              <a:defRPr sz="1200" baseline="0">
                <a:solidFill>
                  <a:schemeClr val="tx1">
                    <a:lumMod val="85000"/>
                    <a:lumOff val="15000"/>
                  </a:schemeClr>
                </a:solidFill>
              </a:defRPr>
            </a:lvl1pPr>
          </a:lstStyle>
          <a:p>
            <a:fld id="{1F5D808E-2700-496C-BA27-A15640AED02A}" type="slidenum">
              <a:rPr lang="en-US" smtClean="0"/>
              <a:pPr/>
              <a:t>‹#›</a:t>
            </a:fld>
            <a:endParaRPr lang="en-US" dirty="0"/>
          </a:p>
        </p:txBody>
      </p:sp>
    </p:spTree>
    <p:extLst>
      <p:ext uri="{BB962C8B-B14F-4D97-AF65-F5344CB8AC3E}">
        <p14:creationId xmlns:p14="http://schemas.microsoft.com/office/powerpoint/2010/main" val="3718447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tiff"/><Relationship Id="rId18" Type="http://schemas.openxmlformats.org/officeDocument/2006/relationships/image" Target="../media/image7.png"/><Relationship Id="rId3" Type="http://schemas.openxmlformats.org/officeDocument/2006/relationships/notesSlide" Target="../notesSlides/notesSlide6.xml"/><Relationship Id="rId21" Type="http://schemas.openxmlformats.org/officeDocument/2006/relationships/image" Target="../media/image14.png"/><Relationship Id="rId7" Type="http://schemas.microsoft.com/office/2007/relationships/hdphoto" Target="../media/hdphoto4.wdp"/><Relationship Id="rId12" Type="http://schemas.openxmlformats.org/officeDocument/2006/relationships/image" Target="../media/image29.tiff"/><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20" Type="http://schemas.openxmlformats.org/officeDocument/2006/relationships/image" Target="../media/image13.png"/><Relationship Id="rId1" Type="http://schemas.openxmlformats.org/officeDocument/2006/relationships/tags" Target="../tags/tag4.xml"/><Relationship Id="rId6" Type="http://schemas.openxmlformats.org/officeDocument/2006/relationships/image" Target="../media/image16.png"/><Relationship Id="rId11"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28.png"/><Relationship Id="rId19"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7.tiff"/><Relationship Id="rId14" Type="http://schemas.openxmlformats.org/officeDocument/2006/relationships/image" Target="../media/image31.png"/><Relationship Id="rId22"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tiff"/><Relationship Id="rId18" Type="http://schemas.openxmlformats.org/officeDocument/2006/relationships/image" Target="../media/image7.png"/><Relationship Id="rId3" Type="http://schemas.openxmlformats.org/officeDocument/2006/relationships/notesSlide" Target="../notesSlides/notesSlide7.xml"/><Relationship Id="rId21" Type="http://schemas.openxmlformats.org/officeDocument/2006/relationships/image" Target="../media/image14.png"/><Relationship Id="rId7" Type="http://schemas.microsoft.com/office/2007/relationships/hdphoto" Target="../media/hdphoto5.wdp"/><Relationship Id="rId12" Type="http://schemas.openxmlformats.org/officeDocument/2006/relationships/image" Target="../media/image29.tiff"/><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20" Type="http://schemas.openxmlformats.org/officeDocument/2006/relationships/image" Target="../media/image13.png"/><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28.png"/><Relationship Id="rId19"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7.tiff"/><Relationship Id="rId14" Type="http://schemas.openxmlformats.org/officeDocument/2006/relationships/image" Target="../media/image31.png"/><Relationship Id="rId22"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tiff"/><Relationship Id="rId18" Type="http://schemas.openxmlformats.org/officeDocument/2006/relationships/image" Target="../media/image7.png"/><Relationship Id="rId3" Type="http://schemas.openxmlformats.org/officeDocument/2006/relationships/notesSlide" Target="../notesSlides/notesSlide8.xml"/><Relationship Id="rId21" Type="http://schemas.openxmlformats.org/officeDocument/2006/relationships/image" Target="../media/image14.png"/><Relationship Id="rId7" Type="http://schemas.microsoft.com/office/2007/relationships/hdphoto" Target="../media/hdphoto6.wdp"/><Relationship Id="rId12" Type="http://schemas.openxmlformats.org/officeDocument/2006/relationships/image" Target="../media/image29.tiff"/><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20" Type="http://schemas.openxmlformats.org/officeDocument/2006/relationships/image" Target="../media/image13.png"/><Relationship Id="rId1" Type="http://schemas.openxmlformats.org/officeDocument/2006/relationships/tags" Target="../tags/tag6.xml"/><Relationship Id="rId6" Type="http://schemas.openxmlformats.org/officeDocument/2006/relationships/image" Target="../media/image16.png"/><Relationship Id="rId11"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28.png"/><Relationship Id="rId19"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7.tiff"/><Relationship Id="rId14" Type="http://schemas.openxmlformats.org/officeDocument/2006/relationships/image" Target="../media/image31.png"/><Relationship Id="rId22"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31.png"/><Relationship Id="rId18" Type="http://schemas.openxmlformats.org/officeDocument/2006/relationships/image" Target="../media/image14.png"/><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26.png"/><Relationship Id="rId12" Type="http://schemas.openxmlformats.org/officeDocument/2006/relationships/image" Target="../media/image30.tiff"/><Relationship Id="rId17" Type="http://schemas.openxmlformats.org/officeDocument/2006/relationships/image" Target="../media/image13.png"/><Relationship Id="rId2" Type="http://schemas.openxmlformats.org/officeDocument/2006/relationships/slideLayout" Target="../slideLayouts/slideLayout2.xml"/><Relationship Id="rId16" Type="http://schemas.openxmlformats.org/officeDocument/2006/relationships/image" Target="../media/image7.png"/><Relationship Id="rId20" Type="http://schemas.openxmlformats.org/officeDocument/2006/relationships/image" Target="../media/image10.png"/><Relationship Id="rId1" Type="http://schemas.openxmlformats.org/officeDocument/2006/relationships/tags" Target="../tags/tag7.xml"/><Relationship Id="rId6" Type="http://schemas.microsoft.com/office/2007/relationships/hdphoto" Target="../media/hdphoto2.wdp"/><Relationship Id="rId11" Type="http://schemas.openxmlformats.org/officeDocument/2006/relationships/image" Target="../media/image29.tiff"/><Relationship Id="rId5" Type="http://schemas.openxmlformats.org/officeDocument/2006/relationships/image" Target="../media/image16.png"/><Relationship Id="rId15" Type="http://schemas.openxmlformats.org/officeDocument/2006/relationships/image" Target="../media/image6.png"/><Relationship Id="rId10" Type="http://schemas.openxmlformats.org/officeDocument/2006/relationships/image" Target="../media/image9.png"/><Relationship Id="rId19"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28.png"/><Relationship Id="rId14" Type="http://schemas.openxmlformats.org/officeDocument/2006/relationships/image" Target="../media/image5.png"/><Relationship Id="rId22"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3.png"/><Relationship Id="rId18" Type="http://schemas.openxmlformats.org/officeDocument/2006/relationships/image" Target="../media/image28.png"/><Relationship Id="rId3" Type="http://schemas.openxmlformats.org/officeDocument/2006/relationships/notesSlide" Target="../notesSlides/notesSlide10.xml"/><Relationship Id="rId21" Type="http://schemas.openxmlformats.org/officeDocument/2006/relationships/image" Target="../media/image26.png"/><Relationship Id="rId7" Type="http://schemas.openxmlformats.org/officeDocument/2006/relationships/image" Target="../media/image30.tiff"/><Relationship Id="rId12" Type="http://schemas.openxmlformats.org/officeDocument/2006/relationships/image" Target="../media/image10.png"/><Relationship Id="rId17"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image" Target="../media/image12.png"/><Relationship Id="rId20" Type="http://schemas.microsoft.com/office/2007/relationships/hdphoto" Target="../media/hdphoto7.wdp"/><Relationship Id="rId1" Type="http://schemas.openxmlformats.org/officeDocument/2006/relationships/tags" Target="../tags/tag8.xml"/><Relationship Id="rId6" Type="http://schemas.openxmlformats.org/officeDocument/2006/relationships/image" Target="../media/image29.tiff"/><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6.png"/><Relationship Id="rId19"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4.png"/><Relationship Id="rId22" Type="http://schemas.openxmlformats.org/officeDocument/2006/relationships/image" Target="../media/image27.tiff"/></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notesSlide" Target="../notesSlides/notesSlide11.xml"/><Relationship Id="rId21" Type="http://schemas.openxmlformats.org/officeDocument/2006/relationships/image" Target="../media/image27.tiff"/><Relationship Id="rId7" Type="http://schemas.openxmlformats.org/officeDocument/2006/relationships/image" Target="../media/image30.tiff"/><Relationship Id="rId12" Type="http://schemas.openxmlformats.org/officeDocument/2006/relationships/image" Target="../media/image10.png"/><Relationship Id="rId17"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image" Target="../media/image12.png"/><Relationship Id="rId20" Type="http://schemas.openxmlformats.org/officeDocument/2006/relationships/image" Target="../media/image26.png"/><Relationship Id="rId1" Type="http://schemas.openxmlformats.org/officeDocument/2006/relationships/tags" Target="../tags/tag9.xml"/><Relationship Id="rId6" Type="http://schemas.openxmlformats.org/officeDocument/2006/relationships/image" Target="../media/image29.tiff"/><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6.png"/><Relationship Id="rId19" Type="http://schemas.microsoft.com/office/2007/relationships/hdphoto" Target="../media/hdphoto8.wdp"/><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4.png"/><Relationship Id="rId22"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18" Type="http://schemas.microsoft.com/office/2007/relationships/hdphoto" Target="../media/hdphoto9.wdp"/><Relationship Id="rId3" Type="http://schemas.openxmlformats.org/officeDocument/2006/relationships/notesSlide" Target="../notesSlides/notesSlide12.xml"/><Relationship Id="rId21"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1.png"/><Relationship Id="rId20" Type="http://schemas.openxmlformats.org/officeDocument/2006/relationships/image" Target="../media/image27.tiff"/><Relationship Id="rId1" Type="http://schemas.openxmlformats.org/officeDocument/2006/relationships/tags" Target="../tags/tag10.xml"/><Relationship Id="rId6" Type="http://schemas.openxmlformats.org/officeDocument/2006/relationships/image" Target="../media/image30.tiff"/><Relationship Id="rId11" Type="http://schemas.openxmlformats.org/officeDocument/2006/relationships/image" Target="../media/image10.png"/><Relationship Id="rId5" Type="http://schemas.openxmlformats.org/officeDocument/2006/relationships/image" Target="../media/image29.tiff"/><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5.png"/><Relationship Id="rId22"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png"/><Relationship Id="rId18" Type="http://schemas.openxmlformats.org/officeDocument/2006/relationships/image" Target="../media/image28.png"/><Relationship Id="rId3" Type="http://schemas.openxmlformats.org/officeDocument/2006/relationships/notesSlide" Target="../notesSlides/notesSlide13.xml"/><Relationship Id="rId21" Type="http://schemas.openxmlformats.org/officeDocument/2006/relationships/image" Target="../media/image30.tiff"/><Relationship Id="rId7" Type="http://schemas.openxmlformats.org/officeDocument/2006/relationships/image" Target="../media/image9.png"/><Relationship Id="rId12" Type="http://schemas.openxmlformats.org/officeDocument/2006/relationships/image" Target="../media/image12.png"/><Relationship Id="rId17" Type="http://schemas.openxmlformats.org/officeDocument/2006/relationships/image" Target="../media/image27.tiff"/><Relationship Id="rId2" Type="http://schemas.openxmlformats.org/officeDocument/2006/relationships/slideLayout" Target="../slideLayouts/slideLayout2.xml"/><Relationship Id="rId16" Type="http://schemas.openxmlformats.org/officeDocument/2006/relationships/image" Target="../media/image26.png"/><Relationship Id="rId20" Type="http://schemas.openxmlformats.org/officeDocument/2006/relationships/image" Target="../media/image29.tiff"/><Relationship Id="rId1" Type="http://schemas.openxmlformats.org/officeDocument/2006/relationships/tags" Target="../tags/tag1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6.png"/><Relationship Id="rId15" Type="http://schemas.microsoft.com/office/2007/relationships/hdphoto" Target="../media/hdphoto10.wdp"/><Relationship Id="rId10" Type="http://schemas.openxmlformats.org/officeDocument/2006/relationships/image" Target="../media/image14.png"/><Relationship Id="rId19"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3.png"/><Relationship Id="rId14" Type="http://schemas.openxmlformats.org/officeDocument/2006/relationships/image" Target="../media/image16.png"/><Relationship Id="rId22"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18" Type="http://schemas.microsoft.com/office/2007/relationships/hdphoto" Target="../media/hdphoto11.wdp"/><Relationship Id="rId3" Type="http://schemas.openxmlformats.org/officeDocument/2006/relationships/notesSlide" Target="../notesSlides/notesSlide14.xml"/><Relationship Id="rId21"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1.png"/><Relationship Id="rId20" Type="http://schemas.openxmlformats.org/officeDocument/2006/relationships/image" Target="../media/image27.tiff"/><Relationship Id="rId1" Type="http://schemas.openxmlformats.org/officeDocument/2006/relationships/tags" Target="../tags/tag12.xml"/><Relationship Id="rId6" Type="http://schemas.openxmlformats.org/officeDocument/2006/relationships/image" Target="../media/image30.tiff"/><Relationship Id="rId11" Type="http://schemas.openxmlformats.org/officeDocument/2006/relationships/image" Target="../media/image10.png"/><Relationship Id="rId5" Type="http://schemas.openxmlformats.org/officeDocument/2006/relationships/image" Target="../media/image29.tiff"/><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5.png"/><Relationship Id="rId2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github.com/jisungk/deepjazz"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privacy-regulation.eu/en/article-22-automated-individual-decision-making-including-profiling-GDPR.ht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distill.pub/2016/misread-tsne/"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notesSlide" Target="../notesSlides/notesSlide2.xml"/><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5" Type="http://schemas.openxmlformats.org/officeDocument/2006/relationships/image" Target="../media/image25.tiff"/><Relationship Id="rId2" Type="http://schemas.openxmlformats.org/officeDocument/2006/relationships/slideLayout" Target="../slideLayouts/slideLayout2.xml"/><Relationship Id="rId16" Type="http://schemas.microsoft.com/office/2007/relationships/hdphoto" Target="../media/hdphoto1.wdp"/><Relationship Id="rId20" Type="http://schemas.openxmlformats.org/officeDocument/2006/relationships/image" Target="../media/image20.png"/><Relationship Id="rId29" Type="http://schemas.openxmlformats.org/officeDocument/2006/relationships/image" Target="../media/image29.tiff"/><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4.tiff"/><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tiff"/><Relationship Id="rId28" Type="http://schemas.openxmlformats.org/officeDocument/2006/relationships/image" Target="../media/image28.png"/><Relationship Id="rId10" Type="http://schemas.openxmlformats.org/officeDocument/2006/relationships/image" Target="../media/image11.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tiff"/><Relationship Id="rId27" Type="http://schemas.openxmlformats.org/officeDocument/2006/relationships/image" Target="../media/image27.tiff"/><Relationship Id="rId30" Type="http://schemas.openxmlformats.org/officeDocument/2006/relationships/image" Target="../media/image30.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tiff"/><Relationship Id="rId18" Type="http://schemas.openxmlformats.org/officeDocument/2006/relationships/image" Target="../media/image13.png"/><Relationship Id="rId3" Type="http://schemas.openxmlformats.org/officeDocument/2006/relationships/notesSlide" Target="../notesSlides/notesSlide4.xml"/><Relationship Id="rId21"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29.tiff"/><Relationship Id="rId17"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5.png"/><Relationship Id="rId10" Type="http://schemas.openxmlformats.org/officeDocument/2006/relationships/image" Target="../media/image28.png"/><Relationship Id="rId19"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27.tiff"/><Relationship Id="rId14" Type="http://schemas.openxmlformats.org/officeDocument/2006/relationships/image" Target="../media/image31.png"/><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tiff"/><Relationship Id="rId18" Type="http://schemas.openxmlformats.org/officeDocument/2006/relationships/image" Target="../media/image7.png"/><Relationship Id="rId3" Type="http://schemas.openxmlformats.org/officeDocument/2006/relationships/notesSlide" Target="../notesSlides/notesSlide5.xml"/><Relationship Id="rId21" Type="http://schemas.openxmlformats.org/officeDocument/2006/relationships/image" Target="../media/image14.png"/><Relationship Id="rId7" Type="http://schemas.microsoft.com/office/2007/relationships/hdphoto" Target="../media/hdphoto3.wdp"/><Relationship Id="rId12" Type="http://schemas.openxmlformats.org/officeDocument/2006/relationships/image" Target="../media/image29.tiff"/><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20" Type="http://schemas.openxmlformats.org/officeDocument/2006/relationships/image" Target="../media/image13.png"/><Relationship Id="rId1" Type="http://schemas.openxmlformats.org/officeDocument/2006/relationships/tags" Target="../tags/tag3.xml"/><Relationship Id="rId6" Type="http://schemas.openxmlformats.org/officeDocument/2006/relationships/image" Target="../media/image16.png"/><Relationship Id="rId11"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28.png"/><Relationship Id="rId19"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7.tiff"/><Relationship Id="rId14" Type="http://schemas.openxmlformats.org/officeDocument/2006/relationships/image" Target="../media/image31.pn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800"/>
            <a:ext cx="9144000" cy="1828800"/>
          </a:xfrm>
        </p:spPr>
        <p:txBody>
          <a:bodyPr>
            <a:normAutofit/>
          </a:bodyPr>
          <a:lstStyle/>
          <a:p>
            <a:r>
              <a:rPr lang="en-US" dirty="0"/>
              <a:t>FAT in AI: Fairness, Accountability, Transparency</a:t>
            </a:r>
            <a:endParaRPr lang="en-US" dirty="0">
              <a:solidFill>
                <a:schemeClr val="accent1">
                  <a:lumMod val="75000"/>
                </a:schemeClr>
              </a:solidFill>
            </a:endParaRPr>
          </a:p>
        </p:txBody>
      </p:sp>
      <p:sp>
        <p:nvSpPr>
          <p:cNvPr id="3" name="Subtitle 2"/>
          <p:cNvSpPr>
            <a:spLocks noGrp="1"/>
          </p:cNvSpPr>
          <p:nvPr>
            <p:ph type="subTitle" idx="1"/>
          </p:nvPr>
        </p:nvSpPr>
        <p:spPr>
          <a:xfrm>
            <a:off x="457200" y="3810000"/>
            <a:ext cx="8382000" cy="3276600"/>
          </a:xfrm>
        </p:spPr>
        <p:txBody>
          <a:bodyPr>
            <a:normAutofit/>
          </a:bodyPr>
          <a:lstStyle/>
          <a:p>
            <a:pPr algn="l"/>
            <a:r>
              <a:rPr lang="en-US" sz="2400" dirty="0">
                <a:solidFill>
                  <a:schemeClr val="tx1">
                    <a:lumMod val="50000"/>
                    <a:lumOff val="50000"/>
                  </a:schemeClr>
                </a:solidFill>
                <a:latin typeface="Oswald" pitchFamily="50" charset="0"/>
              </a:rPr>
              <a:t>Denis Parra, Assistant Professor</a:t>
            </a:r>
          </a:p>
          <a:p>
            <a:pPr algn="l"/>
            <a:r>
              <a:rPr lang="en-US" sz="2400" dirty="0">
                <a:solidFill>
                  <a:schemeClr val="tx1">
                    <a:lumMod val="50000"/>
                    <a:lumOff val="50000"/>
                  </a:schemeClr>
                </a:solidFill>
                <a:latin typeface="Oswald" pitchFamily="50" charset="0"/>
              </a:rPr>
              <a:t>CS Department</a:t>
            </a:r>
          </a:p>
          <a:p>
            <a:pPr algn="l"/>
            <a:r>
              <a:rPr lang="en-US" sz="2400" dirty="0">
                <a:solidFill>
                  <a:schemeClr val="tx1">
                    <a:lumMod val="50000"/>
                    <a:lumOff val="50000"/>
                  </a:schemeClr>
                </a:solidFill>
                <a:latin typeface="Oswald" pitchFamily="50" charset="0"/>
              </a:rPr>
              <a:t>School of Engineering</a:t>
            </a:r>
          </a:p>
          <a:p>
            <a:pPr algn="l"/>
            <a:r>
              <a:rPr lang="en-US" sz="2400" dirty="0" err="1">
                <a:solidFill>
                  <a:schemeClr val="tx1">
                    <a:lumMod val="50000"/>
                    <a:lumOff val="50000"/>
                  </a:schemeClr>
                </a:solidFill>
                <a:latin typeface="Oswald" pitchFamily="50" charset="0"/>
              </a:rPr>
              <a:t>Pontificia</a:t>
            </a:r>
            <a:r>
              <a:rPr lang="en-US" sz="2400" dirty="0">
                <a:solidFill>
                  <a:schemeClr val="tx1">
                    <a:lumMod val="50000"/>
                    <a:lumOff val="50000"/>
                  </a:schemeClr>
                </a:solidFill>
                <a:latin typeface="Oswald" pitchFamily="50" charset="0"/>
              </a:rPr>
              <a:t> Universidad </a:t>
            </a:r>
            <a:r>
              <a:rPr lang="en-US" sz="2400" dirty="0" err="1">
                <a:solidFill>
                  <a:schemeClr val="tx1">
                    <a:lumMod val="50000"/>
                    <a:lumOff val="50000"/>
                  </a:schemeClr>
                </a:solidFill>
                <a:latin typeface="Oswald" pitchFamily="50" charset="0"/>
              </a:rPr>
              <a:t>Católica</a:t>
            </a:r>
            <a:r>
              <a:rPr lang="en-US" sz="2400" dirty="0">
                <a:solidFill>
                  <a:schemeClr val="tx1">
                    <a:lumMod val="50000"/>
                    <a:lumOff val="50000"/>
                  </a:schemeClr>
                </a:solidFill>
                <a:latin typeface="Oswald" pitchFamily="50" charset="0"/>
              </a:rPr>
              <a:t> de Chile</a:t>
            </a:r>
          </a:p>
          <a:p>
            <a:pPr algn="l"/>
            <a:endParaRPr lang="en-US" sz="2400" dirty="0">
              <a:solidFill>
                <a:schemeClr val="tx1">
                  <a:lumMod val="50000"/>
                  <a:lumOff val="50000"/>
                </a:schemeClr>
              </a:solidFill>
              <a:latin typeface="Oswald" pitchFamily="50" charset="0"/>
            </a:endParaRPr>
          </a:p>
          <a:p>
            <a:pPr algn="r"/>
            <a:r>
              <a:rPr lang="en-US" sz="2400" dirty="0" err="1">
                <a:solidFill>
                  <a:schemeClr val="tx1">
                    <a:lumMod val="50000"/>
                    <a:lumOff val="50000"/>
                  </a:schemeClr>
                </a:solidFill>
                <a:latin typeface="Oswald" pitchFamily="50" charset="0"/>
              </a:rPr>
              <a:t>Curso</a:t>
            </a:r>
            <a:r>
              <a:rPr lang="en-US" sz="2400" dirty="0">
                <a:solidFill>
                  <a:schemeClr val="tx1">
                    <a:lumMod val="50000"/>
                    <a:lumOff val="50000"/>
                  </a:schemeClr>
                </a:solidFill>
                <a:latin typeface="Oswald" pitchFamily="50" charset="0"/>
              </a:rPr>
              <a:t> </a:t>
            </a:r>
            <a:r>
              <a:rPr lang="en-US" sz="2400" dirty="0" err="1">
                <a:solidFill>
                  <a:schemeClr val="tx1">
                    <a:lumMod val="50000"/>
                    <a:lumOff val="50000"/>
                  </a:schemeClr>
                </a:solidFill>
                <a:latin typeface="Oswald" pitchFamily="50" charset="0"/>
              </a:rPr>
              <a:t>Exploratorio</a:t>
            </a:r>
            <a:r>
              <a:rPr lang="en-US" sz="2400" dirty="0">
                <a:solidFill>
                  <a:schemeClr val="tx1">
                    <a:lumMod val="50000"/>
                    <a:lumOff val="50000"/>
                  </a:schemeClr>
                </a:solidFill>
                <a:latin typeface="Oswald" pitchFamily="50" charset="0"/>
              </a:rPr>
              <a:t>, Jueves 23 de Mayo de 2019</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152400"/>
            <a:ext cx="3435724" cy="13716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01000" y="36689"/>
            <a:ext cx="1143000" cy="1143000"/>
          </a:xfrm>
          <a:prstGeom prst="rect">
            <a:avLst/>
          </a:prstGeom>
        </p:spPr>
      </p:pic>
    </p:spTree>
    <p:extLst>
      <p:ext uri="{BB962C8B-B14F-4D97-AF65-F5344CB8AC3E}">
        <p14:creationId xmlns:p14="http://schemas.microsoft.com/office/powerpoint/2010/main" val="1270863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2" name="CuadroTexto 71"/>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3" name="CuadroTexto 72"/>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75" name="CuadroTexto 74"/>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76" name="CuadroTexto 75"/>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78" name="CuadroTexto 77"/>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5"/>
          <a:stretch>
            <a:fillRect/>
          </a:stretch>
        </p:blipFill>
        <p:spPr>
          <a:xfrm>
            <a:off x="4526025" y="4219864"/>
            <a:ext cx="575183" cy="581302"/>
          </a:xfrm>
          <a:prstGeom prst="rect">
            <a:avLst/>
          </a:prstGeom>
        </p:spPr>
      </p:pic>
      <p:pic>
        <p:nvPicPr>
          <p:cNvPr id="118" name="Picture 97"/>
          <p:cNvPicPr>
            <a:picLocks noChangeAspect="1"/>
          </p:cNvPicPr>
          <p:nvPr/>
        </p:nvPicPr>
        <p:blipFill>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10" name="Picture 9"/>
          <p:cNvPicPr>
            <a:picLocks noChangeAspect="1"/>
          </p:cNvPicPr>
          <p:nvPr/>
        </p:nvPicPr>
        <p:blipFill>
          <a:blip r:embed="rId8"/>
          <a:stretch>
            <a:fillRect/>
          </a:stretch>
        </p:blipFill>
        <p:spPr>
          <a:xfrm>
            <a:off x="4504300" y="3007290"/>
            <a:ext cx="571254" cy="565045"/>
          </a:xfrm>
          <a:prstGeom prst="rect">
            <a:avLst/>
          </a:prstGeom>
        </p:spPr>
      </p:pic>
      <p:pic>
        <p:nvPicPr>
          <p:cNvPr id="48" name="Imagen 47"/>
          <p:cNvPicPr>
            <a:picLocks noChangeAspect="1"/>
          </p:cNvPicPr>
          <p:nvPr/>
        </p:nvPicPr>
        <p:blipFill>
          <a:blip r:embed="rId9"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10"/>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100" name="Rectangle 99"/>
          <p:cNvSpPr/>
          <p:nvPr/>
        </p:nvSpPr>
        <p:spPr>
          <a:xfrm>
            <a:off x="5434667" y="486656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sp>
        <p:nvSpPr>
          <p:cNvPr id="68"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96"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9"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59" name="Rectangle 58"/>
          <p:cNvSpPr/>
          <p:nvPr/>
        </p:nvSpPr>
        <p:spPr>
          <a:xfrm>
            <a:off x="0" y="947178"/>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65" name="Rectangle 64"/>
          <p:cNvSpPr/>
          <p:nvPr/>
        </p:nvSpPr>
        <p:spPr>
          <a:xfrm>
            <a:off x="7414467" y="1671005"/>
            <a:ext cx="595541" cy="3368360"/>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9</a:t>
            </a:fld>
            <a:endParaRPr lang="en-US" dirty="0"/>
          </a:p>
        </p:txBody>
      </p:sp>
    </p:spTree>
    <p:extLst>
      <p:ext uri="{BB962C8B-B14F-4D97-AF65-F5344CB8AC3E}">
        <p14:creationId xmlns:p14="http://schemas.microsoft.com/office/powerpoint/2010/main" val="182758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4" grpId="0" animBg="1"/>
      <p:bldP spid="49" grpId="0" animBg="1"/>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5" name="CuadroTexto 74"/>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6" name="CuadroTexto 75"/>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78" name="CuadroTexto 77"/>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79" name="CuadroTexto 78"/>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80" name="CuadroTexto 79"/>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5"/>
          <a:stretch>
            <a:fillRect/>
          </a:stretch>
        </p:blipFill>
        <p:spPr>
          <a:xfrm>
            <a:off x="4526025" y="4219864"/>
            <a:ext cx="575183" cy="581302"/>
          </a:xfrm>
          <a:prstGeom prst="rect">
            <a:avLst/>
          </a:prstGeom>
        </p:spPr>
      </p:pic>
      <p:pic>
        <p:nvPicPr>
          <p:cNvPr id="118" name="Picture 97"/>
          <p:cNvPicPr>
            <a:picLocks noChangeAspect="1"/>
          </p:cNvPicPr>
          <p:nvPr/>
        </p:nvPicPr>
        <p:blipFill>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10" name="Picture 9"/>
          <p:cNvPicPr>
            <a:picLocks noChangeAspect="1"/>
          </p:cNvPicPr>
          <p:nvPr/>
        </p:nvPicPr>
        <p:blipFill>
          <a:blip r:embed="rId8"/>
          <a:stretch>
            <a:fillRect/>
          </a:stretch>
        </p:blipFill>
        <p:spPr>
          <a:xfrm>
            <a:off x="4504300" y="3007290"/>
            <a:ext cx="571254" cy="565045"/>
          </a:xfrm>
          <a:prstGeom prst="rect">
            <a:avLst/>
          </a:prstGeom>
        </p:spPr>
      </p:pic>
      <p:pic>
        <p:nvPicPr>
          <p:cNvPr id="48" name="Imagen 47"/>
          <p:cNvPicPr>
            <a:picLocks noChangeAspect="1"/>
          </p:cNvPicPr>
          <p:nvPr/>
        </p:nvPicPr>
        <p:blipFill>
          <a:blip r:embed="rId9"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10"/>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100" name="Rectangle 99"/>
          <p:cNvSpPr/>
          <p:nvPr/>
        </p:nvSpPr>
        <p:spPr>
          <a:xfrm>
            <a:off x="5434667" y="486656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9"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65"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59" name="Rectangle 58"/>
          <p:cNvSpPr/>
          <p:nvPr/>
        </p:nvSpPr>
        <p:spPr>
          <a:xfrm>
            <a:off x="0" y="947178"/>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0" name="Rectangle 69"/>
          <p:cNvSpPr/>
          <p:nvPr/>
        </p:nvSpPr>
        <p:spPr>
          <a:xfrm>
            <a:off x="7414467" y="1671005"/>
            <a:ext cx="595541" cy="1453195"/>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2" name="Rectangle 71"/>
          <p:cNvSpPr/>
          <p:nvPr/>
        </p:nvSpPr>
        <p:spPr>
          <a:xfrm>
            <a:off x="7404162" y="4789382"/>
            <a:ext cx="595541" cy="1683330"/>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10</a:t>
            </a:fld>
            <a:endParaRPr lang="en-US" dirty="0"/>
          </a:p>
        </p:txBody>
      </p:sp>
    </p:spTree>
    <p:extLst>
      <p:ext uri="{BB962C8B-B14F-4D97-AF65-F5344CB8AC3E}">
        <p14:creationId xmlns:p14="http://schemas.microsoft.com/office/powerpoint/2010/main" val="830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8" grpId="0" animBg="1"/>
      <p:bldP spid="49" grpId="0" animBg="1"/>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2" name="CuadroTexto 71"/>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6" name="CuadroTexto 75"/>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78" name="CuadroTexto 77"/>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79" name="CuadroTexto 78"/>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80" name="CuadroTexto 79"/>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5"/>
          <a:stretch>
            <a:fillRect/>
          </a:stretch>
        </p:blipFill>
        <p:spPr>
          <a:xfrm>
            <a:off x="4526025" y="4219864"/>
            <a:ext cx="575183" cy="581302"/>
          </a:xfrm>
          <a:prstGeom prst="rect">
            <a:avLst/>
          </a:prstGeom>
        </p:spPr>
      </p:pic>
      <p:pic>
        <p:nvPicPr>
          <p:cNvPr id="118" name="Picture 97"/>
          <p:cNvPicPr>
            <a:picLocks noChangeAspect="1"/>
          </p:cNvPicPr>
          <p:nvPr/>
        </p:nvPicPr>
        <p:blipFill>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10" name="Picture 9"/>
          <p:cNvPicPr>
            <a:picLocks noChangeAspect="1"/>
          </p:cNvPicPr>
          <p:nvPr/>
        </p:nvPicPr>
        <p:blipFill>
          <a:blip r:embed="rId8"/>
          <a:stretch>
            <a:fillRect/>
          </a:stretch>
        </p:blipFill>
        <p:spPr>
          <a:xfrm>
            <a:off x="4504300" y="3007290"/>
            <a:ext cx="571254" cy="565045"/>
          </a:xfrm>
          <a:prstGeom prst="rect">
            <a:avLst/>
          </a:prstGeom>
        </p:spPr>
      </p:pic>
      <p:pic>
        <p:nvPicPr>
          <p:cNvPr id="48" name="Imagen 47"/>
          <p:cNvPicPr>
            <a:picLocks noChangeAspect="1"/>
          </p:cNvPicPr>
          <p:nvPr/>
        </p:nvPicPr>
        <p:blipFill>
          <a:blip r:embed="rId9"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10"/>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100" name="Rectangle 99"/>
          <p:cNvSpPr/>
          <p:nvPr/>
        </p:nvSpPr>
        <p:spPr>
          <a:xfrm>
            <a:off x="5434667" y="486656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9"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65"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59" name="Rectangle 58"/>
          <p:cNvSpPr/>
          <p:nvPr/>
        </p:nvSpPr>
        <p:spPr>
          <a:xfrm>
            <a:off x="0" y="947178"/>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75" name="Rectangle 74"/>
          <p:cNvSpPr/>
          <p:nvPr/>
        </p:nvSpPr>
        <p:spPr>
          <a:xfrm>
            <a:off x="7404162" y="2927711"/>
            <a:ext cx="595541" cy="3545001"/>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11</a:t>
            </a:fld>
            <a:endParaRPr lang="en-US" dirty="0"/>
          </a:p>
        </p:txBody>
      </p:sp>
    </p:spTree>
    <p:extLst>
      <p:ext uri="{BB962C8B-B14F-4D97-AF65-F5344CB8AC3E}">
        <p14:creationId xmlns:p14="http://schemas.microsoft.com/office/powerpoint/2010/main" val="149975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6" name="CuadroTexto 75"/>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8" name="CuadroTexto 77"/>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79" name="CuadroTexto 78"/>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80" name="CuadroTexto 79"/>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81" name="CuadroTexto 80"/>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18" name="Picture 97"/>
          <p:cNvPicPr>
            <a:picLocks noChangeAspect="1"/>
          </p:cNvPicPr>
          <p:nvPr/>
        </p:nvPicPr>
        <p:blipFill>
          <a:blip r:embed="rId5" cstate="screen">
            <a:duotone>
              <a:prstClr val="black"/>
              <a:schemeClr val="accent3">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10" name="Picture 9"/>
          <p:cNvPicPr>
            <a:picLocks noChangeAspect="1"/>
          </p:cNvPicPr>
          <p:nvPr/>
        </p:nvPicPr>
        <p:blipFill>
          <a:blip r:embed="rId7"/>
          <a:stretch>
            <a:fillRect/>
          </a:stretch>
        </p:blipFill>
        <p:spPr>
          <a:xfrm>
            <a:off x="4504300" y="3007290"/>
            <a:ext cx="571254" cy="565045"/>
          </a:xfrm>
          <a:prstGeom prst="rect">
            <a:avLst/>
          </a:prstGeom>
        </p:spPr>
      </p:pic>
      <p:pic>
        <p:nvPicPr>
          <p:cNvPr id="48" name="Imagen 47"/>
          <p:cNvPicPr>
            <a:picLocks noChangeAspect="1"/>
          </p:cNvPicPr>
          <p:nvPr/>
        </p:nvPicPr>
        <p:blipFill>
          <a:blip r:embed="rId8"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9"/>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0"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sp>
        <p:nvSpPr>
          <p:cNvPr id="70"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pic>
        <p:nvPicPr>
          <p:cNvPr id="8" name="Picture 7"/>
          <p:cNvPicPr>
            <a:picLocks noChangeAspect="1"/>
          </p:cNvPicPr>
          <p:nvPr>
            <p:custDataLst>
              <p:tags r:id="rId1"/>
            </p:custDataLst>
          </p:nvPr>
        </p:nvPicPr>
        <p:blipFill>
          <a:blip r:embed="rId20"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59" name="Rectangle 58"/>
          <p:cNvSpPr/>
          <p:nvPr/>
        </p:nvSpPr>
        <p:spPr>
          <a:xfrm>
            <a:off x="0" y="947178"/>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21"/>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sp>
        <p:nvSpPr>
          <p:cNvPr id="92" name="Rectangle 64"/>
          <p:cNvSpPr/>
          <p:nvPr/>
        </p:nvSpPr>
        <p:spPr>
          <a:xfrm>
            <a:off x="7414467" y="1671005"/>
            <a:ext cx="595541" cy="3368360"/>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12</a:t>
            </a:fld>
            <a:endParaRPr lang="en-US" dirty="0"/>
          </a:p>
        </p:txBody>
      </p:sp>
    </p:spTree>
    <p:extLst>
      <p:ext uri="{BB962C8B-B14F-4D97-AF65-F5344CB8AC3E}">
        <p14:creationId xmlns:p14="http://schemas.microsoft.com/office/powerpoint/2010/main" val="18399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49" grpId="0" animBg="1"/>
      <p:bldP spid="67" grpId="0"/>
      <p:bldP spid="71" grpId="0"/>
      <p:bldP spid="100" grpId="0"/>
      <p:bldP spid="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6" name="CuadroTexto 75"/>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8" name="CuadroTexto 77"/>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79" name="CuadroTexto 78"/>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80" name="CuadroTexto 79"/>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81" name="CuadroTexto 80"/>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sp>
        <p:nvSpPr>
          <p:cNvPr id="72"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94"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16"/>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77" name="Picture 76"/>
          <p:cNvPicPr>
            <a:picLocks noChangeAspect="1"/>
          </p:cNvPicPr>
          <p:nvPr/>
        </p:nvPicPr>
        <p:blipFill>
          <a:blip r:embed="rId18"/>
          <a:stretch>
            <a:fillRect/>
          </a:stretch>
        </p:blipFill>
        <p:spPr>
          <a:xfrm>
            <a:off x="5548013" y="3004805"/>
            <a:ext cx="575490" cy="566486"/>
          </a:xfrm>
          <a:prstGeom prst="rect">
            <a:avLst/>
          </a:prstGeom>
        </p:spPr>
      </p:pic>
      <p:pic>
        <p:nvPicPr>
          <p:cNvPr id="118" name="Picture 97"/>
          <p:cNvPicPr>
            <a:picLocks noChangeAspect="1"/>
          </p:cNvPicPr>
          <p:nvPr/>
        </p:nvPicPr>
        <p:blipFill>
          <a:blip r:embed="rId19" cstate="screen">
            <a:duotone>
              <a:prstClr val="black"/>
              <a:schemeClr val="accent3">
                <a:tint val="45000"/>
                <a:satMod val="400000"/>
              </a:schemeClr>
            </a:duotone>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59" name="Rectangle 58"/>
          <p:cNvSpPr/>
          <p:nvPr/>
        </p:nvSpPr>
        <p:spPr>
          <a:xfrm>
            <a:off x="0" y="1060185"/>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0" name="Rounded Rectangle 69"/>
          <p:cNvSpPr/>
          <p:nvPr/>
        </p:nvSpPr>
        <p:spPr>
          <a:xfrm>
            <a:off x="194264" y="351970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Statistics &amp; Machine Learning</a:t>
            </a:r>
            <a:endParaRPr lang="en-GB" dirty="0"/>
          </a:p>
        </p:txBody>
      </p:sp>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0" name="Picture 9"/>
          <p:cNvPicPr>
            <a:picLocks noChangeAspect="1"/>
          </p:cNvPicPr>
          <p:nvPr/>
        </p:nvPicPr>
        <p:blipFill>
          <a:blip r:embed="rId21"/>
          <a:stretch>
            <a:fillRect/>
          </a:stretch>
        </p:blipFill>
        <p:spPr>
          <a:xfrm>
            <a:off x="4504300" y="3007290"/>
            <a:ext cx="571254" cy="565045"/>
          </a:xfrm>
          <a:prstGeom prst="rect">
            <a:avLst/>
          </a:prstGeom>
        </p:spPr>
      </p:pic>
      <p:pic>
        <p:nvPicPr>
          <p:cNvPr id="48" name="Imagen 47"/>
          <p:cNvPicPr>
            <a:picLocks noChangeAspect="1"/>
          </p:cNvPicPr>
          <p:nvPr/>
        </p:nvPicPr>
        <p:blipFill>
          <a:blip r:embed="rId22"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13</a:t>
            </a:fld>
            <a:endParaRPr lang="en-US" dirty="0"/>
          </a:p>
        </p:txBody>
      </p:sp>
    </p:spTree>
    <p:extLst>
      <p:ext uri="{BB962C8B-B14F-4D97-AF65-F5344CB8AC3E}">
        <p14:creationId xmlns:p14="http://schemas.microsoft.com/office/powerpoint/2010/main" val="21024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0" grpId="0" animBg="1"/>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8" name="CuadroTexto 77"/>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79" name="CuadroTexto 78"/>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80" name="CuadroTexto 79"/>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81" name="CuadroTexto 80"/>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91" name="CuadroTexto 90"/>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sp>
        <p:nvSpPr>
          <p:cNvPr id="72"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16"/>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pic>
        <p:nvPicPr>
          <p:cNvPr id="101" name="Picture 10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pic>
        <p:nvPicPr>
          <p:cNvPr id="118" name="Picture 97"/>
          <p:cNvPicPr>
            <a:picLocks noChangeAspect="1"/>
          </p:cNvPicPr>
          <p:nvPr/>
        </p:nvPicPr>
        <p:blipFill>
          <a:blip r:embed="rId18" cstate="screen">
            <a:duotone>
              <a:prstClr val="black"/>
              <a:schemeClr val="accent3">
                <a:tint val="45000"/>
                <a:satMod val="400000"/>
              </a:schemeClr>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70" name="Rounded Rectangle 69"/>
          <p:cNvSpPr/>
          <p:nvPr/>
        </p:nvSpPr>
        <p:spPr>
          <a:xfrm>
            <a:off x="194264" y="351970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Statistics &amp; Machine Learning</a:t>
            </a:r>
            <a:endParaRPr lang="en-GB" dirty="0"/>
          </a:p>
        </p:txBody>
      </p:sp>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0" name="Picture 9"/>
          <p:cNvPicPr>
            <a:picLocks noChangeAspect="1"/>
          </p:cNvPicPr>
          <p:nvPr/>
        </p:nvPicPr>
        <p:blipFill>
          <a:blip r:embed="rId20"/>
          <a:stretch>
            <a:fillRect/>
          </a:stretch>
        </p:blipFill>
        <p:spPr>
          <a:xfrm>
            <a:off x="4504300" y="3007290"/>
            <a:ext cx="571254" cy="565045"/>
          </a:xfrm>
          <a:prstGeom prst="rect">
            <a:avLst/>
          </a:prstGeom>
        </p:spPr>
      </p:pic>
      <p:pic>
        <p:nvPicPr>
          <p:cNvPr id="48" name="Imagen 47"/>
          <p:cNvPicPr>
            <a:picLocks noChangeAspect="1"/>
          </p:cNvPicPr>
          <p:nvPr/>
        </p:nvPicPr>
        <p:blipFill>
          <a:blip r:embed="rId21"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sp>
        <p:nvSpPr>
          <p:cNvPr id="59" name="Rectangle 58"/>
          <p:cNvSpPr/>
          <p:nvPr/>
        </p:nvSpPr>
        <p:spPr>
          <a:xfrm>
            <a:off x="0" y="1060185"/>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5" name="Rounded Rectangle 74"/>
          <p:cNvSpPr/>
          <p:nvPr/>
        </p:nvSpPr>
        <p:spPr>
          <a:xfrm>
            <a:off x="194264" y="3929293"/>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Mining</a:t>
            </a:r>
            <a:endParaRPr lang="en-GB" dirty="0"/>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77" name="Picture 76"/>
          <p:cNvPicPr>
            <a:picLocks noChangeAspect="1"/>
          </p:cNvPicPr>
          <p:nvPr/>
        </p:nvPicPr>
        <p:blipFill>
          <a:blip r:embed="rId22"/>
          <a:stretch>
            <a:fillRect/>
          </a:stretch>
        </p:blipFill>
        <p:spPr>
          <a:xfrm>
            <a:off x="5548013" y="3004805"/>
            <a:ext cx="575490" cy="566486"/>
          </a:xfrm>
          <a:prstGeom prst="rect">
            <a:avLst/>
          </a:prstGeom>
        </p:spPr>
      </p:pic>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14</a:t>
            </a:fld>
            <a:endParaRPr lang="en-US" dirty="0"/>
          </a:p>
        </p:txBody>
      </p:sp>
    </p:spTree>
    <p:extLst>
      <p:ext uri="{BB962C8B-B14F-4D97-AF65-F5344CB8AC3E}">
        <p14:creationId xmlns:p14="http://schemas.microsoft.com/office/powerpoint/2010/main" val="13962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animBg="1"/>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79" name="CuadroTexto 78"/>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80" name="CuadroTexto 79"/>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81" name="CuadroTexto 80"/>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91" name="CuadroTexto 90"/>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92" name="CuadroTexto 91"/>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sp>
        <p:nvSpPr>
          <p:cNvPr id="72"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88" name="Picture 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15"/>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pic>
        <p:nvPicPr>
          <p:cNvPr id="118" name="Picture 97"/>
          <p:cNvPicPr>
            <a:picLocks noChangeAspect="1"/>
          </p:cNvPicPr>
          <p:nvPr/>
        </p:nvPicPr>
        <p:blipFill>
          <a:blip r:embed="rId17" cstate="screen">
            <a:duotone>
              <a:prstClr val="black"/>
              <a:schemeClr val="accent3">
                <a:tint val="45000"/>
                <a:satMod val="400000"/>
              </a:schemeClr>
            </a:duotone>
            <a:extLst>
              <a:ext uri="{BEBA8EAE-BF5A-486C-A8C5-ECC9F3942E4B}">
                <a14:imgProps xmlns:a14="http://schemas.microsoft.com/office/drawing/2010/main">
                  <a14:imgLayer r:embed="rId18">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70" name="Rounded Rectangle 69"/>
          <p:cNvSpPr/>
          <p:nvPr/>
        </p:nvSpPr>
        <p:spPr>
          <a:xfrm>
            <a:off x="194264" y="351970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Statistics &amp; Machine Learning</a:t>
            </a:r>
            <a:endParaRPr lang="en-GB" dirty="0"/>
          </a:p>
        </p:txBody>
      </p:sp>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0" name="Picture 9"/>
          <p:cNvPicPr>
            <a:picLocks noChangeAspect="1"/>
          </p:cNvPicPr>
          <p:nvPr/>
        </p:nvPicPr>
        <p:blipFill>
          <a:blip r:embed="rId19"/>
          <a:stretch>
            <a:fillRect/>
          </a:stretch>
        </p:blipFill>
        <p:spPr>
          <a:xfrm>
            <a:off x="4504300" y="3007290"/>
            <a:ext cx="571254" cy="565045"/>
          </a:xfrm>
          <a:prstGeom prst="rect">
            <a:avLst/>
          </a:prstGeom>
        </p:spPr>
      </p:pic>
      <p:pic>
        <p:nvPicPr>
          <p:cNvPr id="48" name="Imagen 47"/>
          <p:cNvPicPr>
            <a:picLocks noChangeAspect="1"/>
          </p:cNvPicPr>
          <p:nvPr/>
        </p:nvPicPr>
        <p:blipFill>
          <a:blip r:embed="rId20"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sp>
        <p:nvSpPr>
          <p:cNvPr id="75" name="Rounded Rectangle 74"/>
          <p:cNvSpPr/>
          <p:nvPr/>
        </p:nvSpPr>
        <p:spPr>
          <a:xfrm>
            <a:off x="194264" y="3929293"/>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Mining</a:t>
            </a:r>
            <a:endParaRPr lang="en-GB" dirty="0"/>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77" name="Picture 76"/>
          <p:cNvPicPr>
            <a:picLocks noChangeAspect="1"/>
          </p:cNvPicPr>
          <p:nvPr/>
        </p:nvPicPr>
        <p:blipFill>
          <a:blip r:embed="rId21"/>
          <a:stretch>
            <a:fillRect/>
          </a:stretch>
        </p:blipFill>
        <p:spPr>
          <a:xfrm>
            <a:off x="5548013" y="3004805"/>
            <a:ext cx="575490" cy="566486"/>
          </a:xfrm>
          <a:prstGeom prst="rect">
            <a:avLst/>
          </a:prstGeom>
        </p:spPr>
      </p:pic>
      <p:sp>
        <p:nvSpPr>
          <p:cNvPr id="59" name="Rectangle 58"/>
          <p:cNvSpPr/>
          <p:nvPr/>
        </p:nvSpPr>
        <p:spPr>
          <a:xfrm>
            <a:off x="0" y="1060185"/>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6" name="Rounded Rectangle 75"/>
          <p:cNvSpPr/>
          <p:nvPr/>
        </p:nvSpPr>
        <p:spPr>
          <a:xfrm>
            <a:off x="194264" y="433888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Visualisation</a:t>
            </a: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pic>
        <p:nvPicPr>
          <p:cNvPr id="95" name="Picture 9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15</a:t>
            </a:fld>
            <a:endParaRPr lang="en-US" dirty="0"/>
          </a:p>
        </p:txBody>
      </p:sp>
    </p:spTree>
    <p:extLst>
      <p:ext uri="{BB962C8B-B14F-4D97-AF65-F5344CB8AC3E}">
        <p14:creationId xmlns:p14="http://schemas.microsoft.com/office/powerpoint/2010/main" val="934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6" grpId="0" animBg="1"/>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adroTexto 90"/>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80"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92" name="CuadroTexto 91"/>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81" name="CuadroTexto 80"/>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97" name="CuadroTexto 96"/>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99" name="CuadroTexto 98"/>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sp>
        <p:nvSpPr>
          <p:cNvPr id="79"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88" name="Picture 8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pPr algn="l"/>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12"/>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pic>
        <p:nvPicPr>
          <p:cNvPr id="118" name="Picture 97"/>
          <p:cNvPicPr>
            <a:picLocks noChangeAspect="1"/>
          </p:cNvPicPr>
          <p:nvPr/>
        </p:nvPicPr>
        <p:blipFill>
          <a:blip r:embed="rId14" cstate="screen">
            <a:duotone>
              <a:prstClr val="black"/>
              <a:schemeClr val="accent3">
                <a:tint val="45000"/>
                <a:satMod val="400000"/>
              </a:schemeClr>
            </a:duotone>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70" name="Rounded Rectangle 69"/>
          <p:cNvSpPr/>
          <p:nvPr/>
        </p:nvSpPr>
        <p:spPr>
          <a:xfrm>
            <a:off x="194264" y="351970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Statistics &amp; Machine Learning</a:t>
            </a:r>
            <a:endParaRPr lang="en-GB" dirty="0"/>
          </a:p>
        </p:txBody>
      </p:sp>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0" name="Picture 9"/>
          <p:cNvPicPr>
            <a:picLocks noChangeAspect="1"/>
          </p:cNvPicPr>
          <p:nvPr/>
        </p:nvPicPr>
        <p:blipFill>
          <a:blip r:embed="rId16"/>
          <a:stretch>
            <a:fillRect/>
          </a:stretch>
        </p:blipFill>
        <p:spPr>
          <a:xfrm>
            <a:off x="4504300" y="3007290"/>
            <a:ext cx="571254" cy="565045"/>
          </a:xfrm>
          <a:prstGeom prst="rect">
            <a:avLst/>
          </a:prstGeom>
        </p:spPr>
      </p:pic>
      <p:pic>
        <p:nvPicPr>
          <p:cNvPr id="48" name="Imagen 47"/>
          <p:cNvPicPr>
            <a:picLocks noChangeAspect="1"/>
          </p:cNvPicPr>
          <p:nvPr/>
        </p:nvPicPr>
        <p:blipFill>
          <a:blip r:embed="rId17"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sp>
        <p:nvSpPr>
          <p:cNvPr id="75" name="Rounded Rectangle 74"/>
          <p:cNvSpPr/>
          <p:nvPr/>
        </p:nvSpPr>
        <p:spPr>
          <a:xfrm>
            <a:off x="194264" y="3929293"/>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Mining</a:t>
            </a:r>
            <a:endParaRPr lang="en-GB" dirty="0"/>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77" name="Picture 76"/>
          <p:cNvPicPr>
            <a:picLocks noChangeAspect="1"/>
          </p:cNvPicPr>
          <p:nvPr/>
        </p:nvPicPr>
        <p:blipFill>
          <a:blip r:embed="rId18"/>
          <a:stretch>
            <a:fillRect/>
          </a:stretch>
        </p:blipFill>
        <p:spPr>
          <a:xfrm>
            <a:off x="5548013" y="3004805"/>
            <a:ext cx="575490" cy="566486"/>
          </a:xfrm>
          <a:prstGeom prst="rect">
            <a:avLst/>
          </a:prstGeom>
        </p:spPr>
      </p:pic>
      <p:sp>
        <p:nvSpPr>
          <p:cNvPr id="76" name="Rounded Rectangle 75"/>
          <p:cNvSpPr/>
          <p:nvPr/>
        </p:nvSpPr>
        <p:spPr>
          <a:xfrm>
            <a:off x="194264" y="433888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Visualisation</a:t>
            </a: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pic>
        <p:nvPicPr>
          <p:cNvPr id="95" name="Picture 9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59" name="Rectangle 58"/>
          <p:cNvSpPr/>
          <p:nvPr/>
        </p:nvSpPr>
        <p:spPr>
          <a:xfrm>
            <a:off x="0" y="1060185"/>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2" name="Rounded Rectangle 71"/>
          <p:cNvSpPr/>
          <p:nvPr/>
        </p:nvSpPr>
        <p:spPr>
          <a:xfrm>
            <a:off x="5562600" y="51232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Networks</a:t>
            </a:r>
            <a:endParaRPr lang="en-GB" dirty="0"/>
          </a:p>
        </p:txBody>
      </p:sp>
      <p:sp>
        <p:nvSpPr>
          <p:cNvPr id="78" name="Rounded Rectangle 77"/>
          <p:cNvSpPr/>
          <p:nvPr/>
        </p:nvSpPr>
        <p:spPr>
          <a:xfrm>
            <a:off x="5562600" y="92643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Social Science</a:t>
            </a:r>
            <a:endParaRPr lang="en-GB" dirty="0"/>
          </a:p>
        </p:txBody>
      </p:sp>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16</a:t>
            </a:fld>
            <a:endParaRPr lang="en-US" dirty="0"/>
          </a:p>
        </p:txBody>
      </p:sp>
    </p:spTree>
    <p:extLst>
      <p:ext uri="{BB962C8B-B14F-4D97-AF65-F5344CB8AC3E}">
        <p14:creationId xmlns:p14="http://schemas.microsoft.com/office/powerpoint/2010/main" val="98285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par>
                                <p:cTn id="14" presetID="10" presetClass="entr" presetSubtype="0" fill="hold"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fade">
                                      <p:cBhvr>
                                        <p:cTn id="16" dur="500"/>
                                        <p:tgtEl>
                                          <p:spTgt spid="128"/>
                                        </p:tgtEl>
                                      </p:cBhvr>
                                    </p:animEffect>
                                  </p:childTnLst>
                                </p:cTn>
                              </p:par>
                              <p:par>
                                <p:cTn id="17" presetID="10"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2" grpId="0" animBg="1"/>
      <p:bldP spid="78" grpId="0" animBg="1"/>
      <p:bldP spid="126" grpId="0"/>
      <p:bldP spid="127" grpId="0"/>
      <p:bldP spid="1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91" name="CuadroTexto 90"/>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80"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92" name="CuadroTexto 91"/>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81" name="CuadroTexto 80"/>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97" name="CuadroTexto 96"/>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99" name="CuadroTexto 98"/>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sp>
        <p:nvSpPr>
          <p:cNvPr id="79"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pic>
        <p:nvPicPr>
          <p:cNvPr id="88" name="Picture 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pic>
        <p:nvPicPr>
          <p:cNvPr id="63" name="Picture 62"/>
          <p:cNvPicPr>
            <a:picLocks noChangeAspect="1"/>
          </p:cNvPicPr>
          <p:nvPr/>
        </p:nvPicPr>
        <p:blipFill>
          <a:blip r:embed="rId15"/>
          <a:stretch>
            <a:fillRect/>
          </a:stretch>
        </p:blipFill>
        <p:spPr>
          <a:xfrm>
            <a:off x="4526025" y="4219864"/>
            <a:ext cx="575183" cy="581302"/>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pic>
        <p:nvPicPr>
          <p:cNvPr id="118" name="Picture 97"/>
          <p:cNvPicPr>
            <a:picLocks noChangeAspect="1"/>
          </p:cNvPicPr>
          <p:nvPr/>
        </p:nvPicPr>
        <p:blipFill>
          <a:blip r:embed="rId17" cstate="screen">
            <a:duotone>
              <a:prstClr val="black"/>
              <a:schemeClr val="accent3">
                <a:tint val="45000"/>
                <a:satMod val="400000"/>
              </a:schemeClr>
            </a:duotone>
            <a:extLst>
              <a:ext uri="{BEBA8EAE-BF5A-486C-A8C5-ECC9F3942E4B}">
                <a14:imgProps xmlns:a14="http://schemas.microsoft.com/office/drawing/2010/main">
                  <a14:imgLayer r:embed="rId18">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10" name="Picture 9"/>
          <p:cNvPicPr>
            <a:picLocks noChangeAspect="1"/>
          </p:cNvPicPr>
          <p:nvPr/>
        </p:nvPicPr>
        <p:blipFill>
          <a:blip r:embed="rId19"/>
          <a:stretch>
            <a:fillRect/>
          </a:stretch>
        </p:blipFill>
        <p:spPr>
          <a:xfrm>
            <a:off x="4504300" y="3007290"/>
            <a:ext cx="571254" cy="565045"/>
          </a:xfrm>
          <a:prstGeom prst="rect">
            <a:avLst/>
          </a:prstGeom>
        </p:spPr>
      </p:pic>
      <p:pic>
        <p:nvPicPr>
          <p:cNvPr id="48" name="Imagen 47"/>
          <p:cNvPicPr>
            <a:picLocks noChangeAspect="1"/>
          </p:cNvPicPr>
          <p:nvPr/>
        </p:nvPicPr>
        <p:blipFill>
          <a:blip r:embed="rId20"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77" name="Picture 76"/>
          <p:cNvPicPr>
            <a:picLocks noChangeAspect="1"/>
          </p:cNvPicPr>
          <p:nvPr/>
        </p:nvPicPr>
        <p:blipFill>
          <a:blip r:embed="rId21"/>
          <a:stretch>
            <a:fillRect/>
          </a:stretch>
        </p:blipFill>
        <p:spPr>
          <a:xfrm>
            <a:off x="5548013" y="3004805"/>
            <a:ext cx="575490" cy="566486"/>
          </a:xfrm>
          <a:prstGeom prst="rect">
            <a:avLst/>
          </a:prstGeom>
        </p:spPr>
      </p:pic>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pic>
        <p:nvPicPr>
          <p:cNvPr id="95" name="Picture 9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59" name="Rectangle 58"/>
          <p:cNvSpPr/>
          <p:nvPr/>
        </p:nvSpPr>
        <p:spPr>
          <a:xfrm>
            <a:off x="6775" y="1066800"/>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2" name="Rounded Rectangle 59"/>
          <p:cNvSpPr/>
          <p:nvPr/>
        </p:nvSpPr>
        <p:spPr>
          <a:xfrm>
            <a:off x="124399" y="928025"/>
            <a:ext cx="3456000" cy="4694082"/>
          </a:xfrm>
          <a:prstGeom prst="roundRect">
            <a:avLst>
              <a:gd name="adj" fmla="val 2488"/>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72" name="Rounded Rectangle 71"/>
          <p:cNvSpPr/>
          <p:nvPr/>
        </p:nvSpPr>
        <p:spPr>
          <a:xfrm>
            <a:off x="194264" y="4762083"/>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Networks</a:t>
            </a:r>
            <a:endParaRPr lang="en-GB" dirty="0"/>
          </a:p>
        </p:txBody>
      </p:sp>
      <p:sp>
        <p:nvSpPr>
          <p:cNvPr id="78" name="Rounded Rectangle 77"/>
          <p:cNvSpPr/>
          <p:nvPr/>
        </p:nvSpPr>
        <p:spPr>
          <a:xfrm>
            <a:off x="194264" y="517481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Social Science</a:t>
            </a:r>
            <a:endParaRPr lang="en-GB" dirty="0"/>
          </a:p>
        </p:txBody>
      </p:sp>
      <p:sp>
        <p:nvSpPr>
          <p:cNvPr id="64" name="Rounded Rectangle 63"/>
          <p:cNvSpPr/>
          <p:nvPr/>
        </p:nvSpPr>
        <p:spPr>
          <a:xfrm>
            <a:off x="194264" y="1881358"/>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Algorithms &amp; Data Structures</a:t>
            </a:r>
            <a:endParaRPr lang="en-GB" dirty="0"/>
          </a:p>
        </p:txBody>
      </p:sp>
      <p:sp>
        <p:nvSpPr>
          <p:cNvPr id="68" name="Rounded Rectangle 67"/>
          <p:cNvSpPr/>
          <p:nvPr/>
        </p:nvSpPr>
        <p:spPr>
          <a:xfrm>
            <a:off x="194264" y="2290945"/>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dirty="0"/>
              <a:t>Program Verification</a:t>
            </a:r>
            <a:endParaRPr lang="en-GB" dirty="0"/>
          </a:p>
        </p:txBody>
      </p:sp>
      <p:sp>
        <p:nvSpPr>
          <p:cNvPr id="73" name="Rounded Rectangle 72"/>
          <p:cNvSpPr/>
          <p:nvPr/>
        </p:nvSpPr>
        <p:spPr>
          <a:xfrm>
            <a:off x="194264" y="2700532"/>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Privacy &amp; Security</a:t>
            </a:r>
            <a:endParaRPr lang="en-GB" dirty="0"/>
          </a:p>
        </p:txBody>
      </p:sp>
      <p:sp>
        <p:nvSpPr>
          <p:cNvPr id="65" name="Rounded Rectangle 64"/>
          <p:cNvSpPr/>
          <p:nvPr/>
        </p:nvSpPr>
        <p:spPr>
          <a:xfrm>
            <a:off x="194264" y="3110119"/>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Information Retrieval</a:t>
            </a:r>
            <a:endParaRPr lang="en-GB" dirty="0"/>
          </a:p>
        </p:txBody>
      </p:sp>
      <p:sp>
        <p:nvSpPr>
          <p:cNvPr id="70" name="Rounded Rectangle 69"/>
          <p:cNvSpPr/>
          <p:nvPr/>
        </p:nvSpPr>
        <p:spPr>
          <a:xfrm>
            <a:off x="194264" y="3519706"/>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Statistics &amp; Machine Learning</a:t>
            </a:r>
            <a:endParaRPr lang="en-GB" dirty="0"/>
          </a:p>
        </p:txBody>
      </p:sp>
      <p:sp>
        <p:nvSpPr>
          <p:cNvPr id="75" name="Rounded Rectangle 74"/>
          <p:cNvSpPr/>
          <p:nvPr/>
        </p:nvSpPr>
        <p:spPr>
          <a:xfrm>
            <a:off x="194264" y="3929293"/>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Mining</a:t>
            </a:r>
            <a:endParaRPr lang="en-GB" dirty="0"/>
          </a:p>
        </p:txBody>
      </p:sp>
      <p:sp>
        <p:nvSpPr>
          <p:cNvPr id="76" name="Rounded Rectangle 75"/>
          <p:cNvSpPr/>
          <p:nvPr/>
        </p:nvSpPr>
        <p:spPr>
          <a:xfrm>
            <a:off x="194264" y="433888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Visualisation</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17</a:t>
            </a:fld>
            <a:endParaRPr lang="en-US" dirty="0"/>
          </a:p>
        </p:txBody>
      </p:sp>
    </p:spTree>
    <p:extLst>
      <p:ext uri="{BB962C8B-B14F-4D97-AF65-F5344CB8AC3E}">
        <p14:creationId xmlns:p14="http://schemas.microsoft.com/office/powerpoint/2010/main" val="93521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4000" dirty="0">
                <a:latin typeface="Open Sans Condensed" charset="0"/>
                <a:ea typeface="Open Sans Condensed" charset="0"/>
                <a:cs typeface="Open Sans Condensed" charset="0"/>
              </a:rPr>
              <a:t>Our ten-year vision</a:t>
            </a:r>
          </a:p>
        </p:txBody>
      </p:sp>
      <p:sp>
        <p:nvSpPr>
          <p:cNvPr id="3" name="Marcador de contenido 2"/>
          <p:cNvSpPr>
            <a:spLocks noGrp="1"/>
          </p:cNvSpPr>
          <p:nvPr>
            <p:ph idx="1"/>
          </p:nvPr>
        </p:nvSpPr>
        <p:spPr/>
        <p:txBody>
          <a:bodyPr>
            <a:normAutofit lnSpcReduction="10000"/>
          </a:bodyPr>
          <a:lstStyle/>
          <a:p>
            <a:pPr marL="228600" indent="0">
              <a:lnSpc>
                <a:spcPct val="90000"/>
              </a:lnSpc>
              <a:spcBef>
                <a:spcPts val="1000"/>
              </a:spcBef>
              <a:buClr>
                <a:srgbClr val="666666"/>
              </a:buClr>
              <a:buNone/>
            </a:pPr>
            <a:r>
              <a:rPr lang="en-GB" sz="2600" dirty="0">
                <a:latin typeface="Sinhala Sangam MN" charset="0"/>
                <a:ea typeface="Sinhala Sangam MN" charset="0"/>
                <a:cs typeface="Sinhala Sangam MN" charset="0"/>
              </a:rPr>
              <a:t>Advance:</a:t>
            </a:r>
          </a:p>
          <a:p>
            <a:pPr marL="685800" indent="-457200">
              <a:lnSpc>
                <a:spcPct val="90000"/>
              </a:lnSpc>
              <a:spcBef>
                <a:spcPts val="1000"/>
              </a:spcBef>
              <a:buClr>
                <a:srgbClr val="666666"/>
              </a:buClr>
            </a:pPr>
            <a:r>
              <a:rPr lang="en-GB" sz="2600" dirty="0">
                <a:latin typeface="Sinhala Sangam MN" charset="0"/>
                <a:ea typeface="Sinhala Sangam MN" charset="0"/>
                <a:cs typeface="Sinhala Sangam MN" charset="0"/>
              </a:rPr>
              <a:t>Mathematical principles for different aspects of data</a:t>
            </a:r>
          </a:p>
          <a:p>
            <a:pPr marL="685800" indent="-457200">
              <a:lnSpc>
                <a:spcPct val="90000"/>
              </a:lnSpc>
              <a:spcBef>
                <a:spcPts val="1000"/>
              </a:spcBef>
              <a:buClr>
                <a:srgbClr val="666666"/>
              </a:buClr>
            </a:pPr>
            <a:r>
              <a:rPr lang="en-GB" sz="2600" dirty="0">
                <a:latin typeface="Sinhala Sangam MN" charset="0"/>
                <a:ea typeface="Sinhala Sangam MN" charset="0"/>
                <a:cs typeface="Sinhala Sangam MN" charset="0"/>
              </a:rPr>
              <a:t>Systems to better manage and analyse                  real-world data</a:t>
            </a:r>
          </a:p>
          <a:p>
            <a:pPr marL="685800" indent="-457200">
              <a:lnSpc>
                <a:spcPct val="90000"/>
              </a:lnSpc>
              <a:spcBef>
                <a:spcPts val="1000"/>
              </a:spcBef>
              <a:buClr>
                <a:srgbClr val="666666"/>
              </a:buClr>
            </a:pPr>
            <a:endParaRPr lang="en-GB" sz="2600" dirty="0">
              <a:latin typeface="Sinhala Sangam MN" charset="0"/>
              <a:ea typeface="Sinhala Sangam MN" charset="0"/>
              <a:cs typeface="Sinhala Sangam MN" charset="0"/>
            </a:endParaRPr>
          </a:p>
          <a:p>
            <a:pPr marL="228600" indent="0">
              <a:lnSpc>
                <a:spcPct val="90000"/>
              </a:lnSpc>
              <a:spcBef>
                <a:spcPts val="1000"/>
              </a:spcBef>
              <a:buClr>
                <a:srgbClr val="666666"/>
              </a:buClr>
              <a:buNone/>
            </a:pPr>
            <a:r>
              <a:rPr lang="en-GB" sz="2600" dirty="0">
                <a:latin typeface="Sinhala Sangam MN" charset="0"/>
                <a:ea typeface="Sinhala Sangam MN" charset="0"/>
                <a:cs typeface="Sinhala Sangam MN" charset="0"/>
              </a:rPr>
              <a:t>Form: </a:t>
            </a:r>
          </a:p>
          <a:p>
            <a:pPr marL="685800" indent="-457200">
              <a:lnSpc>
                <a:spcPct val="90000"/>
              </a:lnSpc>
              <a:spcBef>
                <a:spcPts val="1000"/>
              </a:spcBef>
              <a:buClr>
                <a:srgbClr val="666666"/>
              </a:buClr>
            </a:pPr>
            <a:r>
              <a:rPr lang="en-GB" sz="2600" dirty="0">
                <a:latin typeface="Sinhala Sangam MN" charset="0"/>
                <a:ea typeface="Sinhala Sangam MN" charset="0"/>
                <a:cs typeface="Sinhala Sangam MN" charset="0"/>
              </a:rPr>
              <a:t>A critical mass of researchers and engineers focussed on data</a:t>
            </a:r>
          </a:p>
          <a:p>
            <a:pPr marL="685800" indent="-457200">
              <a:lnSpc>
                <a:spcPct val="90000"/>
              </a:lnSpc>
              <a:spcBef>
                <a:spcPts val="1000"/>
              </a:spcBef>
              <a:buClr>
                <a:srgbClr val="666666"/>
              </a:buClr>
            </a:pPr>
            <a:endParaRPr lang="en-GB" sz="2600" dirty="0">
              <a:latin typeface="Sinhala Sangam MN" charset="0"/>
              <a:ea typeface="Sinhala Sangam MN" charset="0"/>
              <a:cs typeface="Sinhala Sangam MN" charset="0"/>
            </a:endParaRPr>
          </a:p>
          <a:p>
            <a:pPr marL="228600" indent="0">
              <a:lnSpc>
                <a:spcPct val="90000"/>
              </a:lnSpc>
              <a:spcBef>
                <a:spcPts val="1000"/>
              </a:spcBef>
              <a:buClr>
                <a:srgbClr val="666666"/>
              </a:buClr>
              <a:buNone/>
            </a:pPr>
            <a:r>
              <a:rPr lang="en-GB" sz="2600" dirty="0">
                <a:latin typeface="Sinhala Sangam MN" charset="0"/>
                <a:ea typeface="Sinhala Sangam MN" charset="0"/>
                <a:cs typeface="Sinhala Sangam MN" charset="0"/>
              </a:rPr>
              <a:t>Develop: </a:t>
            </a:r>
          </a:p>
          <a:p>
            <a:pPr marL="685800" indent="-457200">
              <a:lnSpc>
                <a:spcPct val="90000"/>
              </a:lnSpc>
              <a:spcBef>
                <a:spcPts val="1000"/>
              </a:spcBef>
              <a:buClr>
                <a:srgbClr val="666666"/>
              </a:buClr>
            </a:pPr>
            <a:r>
              <a:rPr lang="en-GB" sz="2600" dirty="0">
                <a:latin typeface="Sinhala Sangam MN" charset="0"/>
                <a:ea typeface="Sinhala Sangam MN" charset="0"/>
                <a:cs typeface="Sinhala Sangam MN" charset="0"/>
              </a:rPr>
              <a:t>An infrastructure to better exploit public data </a:t>
            </a:r>
            <a:endParaRPr lang="en-GB" sz="2600" dirty="0"/>
          </a:p>
        </p:txBody>
      </p:sp>
      <p:sp>
        <p:nvSpPr>
          <p:cNvPr id="5" name="Rectángulo 4"/>
          <p:cNvSpPr/>
          <p:nvPr/>
        </p:nvSpPr>
        <p:spPr>
          <a:xfrm>
            <a:off x="800100" y="3352800"/>
            <a:ext cx="75438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457200" indent="-228600">
              <a:lnSpc>
                <a:spcPct val="90000"/>
              </a:lnSpc>
              <a:spcBef>
                <a:spcPts val="1000"/>
              </a:spcBef>
              <a:buClr>
                <a:srgbClr val="666666"/>
              </a:buClr>
            </a:pPr>
            <a:endParaRPr lang="en-GB" sz="2000" dirty="0">
              <a:latin typeface="Sinhala Sangam MN" charset="0"/>
              <a:ea typeface="Sinhala Sangam MN" charset="0"/>
              <a:cs typeface="Sinhala Sangam MN" charset="0"/>
            </a:endParaRPr>
          </a:p>
          <a:p>
            <a:pPr marL="457200" indent="-228600" algn="ctr">
              <a:lnSpc>
                <a:spcPct val="90000"/>
              </a:lnSpc>
              <a:spcBef>
                <a:spcPts val="1000"/>
              </a:spcBef>
              <a:buClr>
                <a:srgbClr val="666666"/>
              </a:buClr>
            </a:pPr>
            <a:r>
              <a:rPr lang="en-GB" sz="2400" dirty="0">
                <a:solidFill>
                  <a:schemeClr val="bg1"/>
                </a:solidFill>
                <a:latin typeface="Sinhala Sangam MN" charset="0"/>
                <a:ea typeface="Sinhala Sangam MN" charset="0"/>
                <a:cs typeface="Sinhala Sangam MN" charset="0"/>
              </a:rPr>
              <a:t>Chile will have a world-class Data Research centre, leading such efforts in Latin America</a:t>
            </a:r>
          </a:p>
          <a:p>
            <a:pPr algn="ctr"/>
            <a:endParaRPr lang="es-ES_tradnl" dirty="0"/>
          </a:p>
        </p:txBody>
      </p:sp>
      <p:sp>
        <p:nvSpPr>
          <p:cNvPr id="4" name="Date Placeholder 3"/>
          <p:cNvSpPr>
            <a:spLocks noGrp="1"/>
          </p:cNvSpPr>
          <p:nvPr>
            <p:ph type="dt" sz="half" idx="10"/>
          </p:nvPr>
        </p:nvSpPr>
        <p:spPr/>
        <p:txBody>
          <a:bodyPr/>
          <a:lstStyle/>
          <a:p>
            <a:r>
              <a:rPr lang="en-US"/>
              <a:t>6/20/18</a:t>
            </a:r>
            <a:endParaRPr lang="en-US" dirty="0"/>
          </a:p>
        </p:txBody>
      </p:sp>
      <p:sp>
        <p:nvSpPr>
          <p:cNvPr id="7" name="Footer Placeholder 6"/>
          <p:cNvSpPr>
            <a:spLocks noGrp="1"/>
          </p:cNvSpPr>
          <p:nvPr>
            <p:ph type="ftr" sz="quarter" idx="11"/>
          </p:nvPr>
        </p:nvSpPr>
        <p:spPr/>
        <p:txBody>
          <a:bodyPr/>
          <a:lstStyle/>
          <a:p>
            <a:r>
              <a:rPr lang="en-US"/>
              <a:t>D.Parra ~ Talk at TU Graz</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18</a:t>
            </a:fld>
            <a:endParaRPr lang="en-US" dirty="0"/>
          </a:p>
        </p:txBody>
      </p:sp>
    </p:spTree>
    <p:extLst>
      <p:ext uri="{BB962C8B-B14F-4D97-AF65-F5344CB8AC3E}">
        <p14:creationId xmlns:p14="http://schemas.microsoft.com/office/powerpoint/2010/main" val="12173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GB" sz="4400" dirty="0">
                <a:latin typeface="+mj-lt"/>
                <a:ea typeface="+mj-ea"/>
                <a:cs typeface="+mj-cs"/>
              </a:rPr>
              <a:t>Millennium Institute </a:t>
            </a:r>
          </a:p>
          <a:p>
            <a:pPr marL="0" indent="0" algn="ctr">
              <a:buNone/>
            </a:pPr>
            <a:r>
              <a:rPr lang="en-GB" sz="4400" dirty="0">
                <a:latin typeface="+mj-lt"/>
                <a:ea typeface="+mj-ea"/>
                <a:cs typeface="+mj-cs"/>
              </a:rPr>
              <a:t>for </a:t>
            </a:r>
          </a:p>
          <a:p>
            <a:pPr marL="0" indent="0" algn="ctr">
              <a:buNone/>
            </a:pPr>
            <a:r>
              <a:rPr lang="en-GB" sz="4400" dirty="0">
                <a:latin typeface="+mj-lt"/>
                <a:ea typeface="+mj-ea"/>
                <a:cs typeface="+mj-cs"/>
              </a:rPr>
              <a:t>Foundational Research on Data</a:t>
            </a:r>
            <a:br>
              <a:rPr lang="en-GB" sz="4400" dirty="0">
                <a:latin typeface="+mj-lt"/>
                <a:ea typeface="+mj-ea"/>
                <a:cs typeface="+mj-cs"/>
              </a:rPr>
            </a:br>
            <a:r>
              <a:rPr lang="en-GB" sz="4400" dirty="0">
                <a:latin typeface="+mj-lt"/>
                <a:ea typeface="+mj-ea"/>
                <a:cs typeface="+mj-cs"/>
              </a:rPr>
              <a:t>(IMFD) </a:t>
            </a:r>
            <a:endParaRPr lang="en-US" sz="4400" dirty="0">
              <a:latin typeface="+mj-lt"/>
              <a:ea typeface="+mj-ea"/>
              <a:cs typeface="+mj-cs"/>
            </a:endParaRP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1</a:t>
            </a:fld>
            <a:endParaRPr lang="en-US" dirty="0"/>
          </a:p>
        </p:txBody>
      </p:sp>
    </p:spTree>
    <p:extLst>
      <p:ext uri="{BB962C8B-B14F-4D97-AF65-F5344CB8AC3E}">
        <p14:creationId xmlns:p14="http://schemas.microsoft.com/office/powerpoint/2010/main" val="165570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Emblematic Projects</a:t>
            </a:r>
          </a:p>
        </p:txBody>
      </p:sp>
      <p:sp>
        <p:nvSpPr>
          <p:cNvPr id="3" name="Content Placeholder 2"/>
          <p:cNvSpPr>
            <a:spLocks noGrp="1"/>
          </p:cNvSpPr>
          <p:nvPr>
            <p:ph idx="1"/>
          </p:nvPr>
        </p:nvSpPr>
        <p:spPr/>
        <p:txBody>
          <a:bodyPr/>
          <a:lstStyle/>
          <a:p>
            <a:pPr marL="514350" indent="-514350">
              <a:buFont typeface="+mj-lt"/>
              <a:buAutoNum type="arabicPeriod"/>
            </a:pPr>
            <a:r>
              <a:rPr lang="en-US" dirty="0"/>
              <a:t>Getting closer to isolated neighborhoods in Santiago as well as in </a:t>
            </a:r>
            <a:r>
              <a:rPr lang="en-US" dirty="0" err="1"/>
              <a:t>Araucan</a:t>
            </a:r>
            <a:r>
              <a:rPr lang="es-ES" dirty="0" err="1"/>
              <a:t>ía</a:t>
            </a:r>
            <a:r>
              <a:rPr lang="es-ES" dirty="0"/>
              <a:t> (Mapuche </a:t>
            </a:r>
            <a:r>
              <a:rPr lang="es-ES" dirty="0" err="1"/>
              <a:t>natives</a:t>
            </a:r>
            <a:r>
              <a:rPr lang="es-ES" dirty="0"/>
              <a:t>)</a:t>
            </a:r>
          </a:p>
          <a:p>
            <a:pPr marL="514350" indent="-514350">
              <a:buFont typeface="+mj-lt"/>
              <a:buAutoNum type="arabicPeriod"/>
            </a:pPr>
            <a:r>
              <a:rPr lang="en-US" dirty="0"/>
              <a:t>Development of a standard query language for graphs.</a:t>
            </a:r>
          </a:p>
          <a:p>
            <a:pPr marL="514350" indent="-514350">
              <a:buFont typeface="+mj-lt"/>
              <a:buAutoNum type="arabicPeriod"/>
            </a:pPr>
            <a:r>
              <a:rPr lang="en-US" dirty="0"/>
              <a:t>Query languages with structural and analytical capacities.</a:t>
            </a:r>
          </a:p>
          <a:p>
            <a:pPr marL="514350" indent="-514350">
              <a:buFont typeface="+mj-lt"/>
              <a:buAutoNum type="arabicPeriod"/>
            </a:pPr>
            <a:r>
              <a:rPr lang="en-US" dirty="0"/>
              <a:t>Development of explainable artificial intelligence.</a:t>
            </a:r>
          </a:p>
          <a:p>
            <a:pPr marL="514350" indent="-514350">
              <a:buFont typeface="+mj-lt"/>
              <a:buAutoNum type="arabicPeriod"/>
            </a:pPr>
            <a:r>
              <a:rPr lang="en-US" dirty="0"/>
              <a:t>Robust information structures: filter bubbles, information wars, communication in disasters.</a:t>
            </a:r>
          </a:p>
          <a:p>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19</a:t>
            </a:fld>
            <a:endParaRPr lang="en-US" dirty="0"/>
          </a:p>
        </p:txBody>
      </p:sp>
    </p:spTree>
    <p:extLst>
      <p:ext uri="{BB962C8B-B14F-4D97-AF65-F5344CB8AC3E}">
        <p14:creationId xmlns:p14="http://schemas.microsoft.com/office/powerpoint/2010/main" val="81636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Emblematic Projects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solidFill>
                  <a:schemeClr val="bg1">
                    <a:lumMod val="85000"/>
                  </a:schemeClr>
                </a:solidFill>
              </a:rPr>
              <a:t>Getting closer to isolated neighborhoods in Santiago as well as in </a:t>
            </a:r>
            <a:r>
              <a:rPr lang="en-US" dirty="0" err="1">
                <a:solidFill>
                  <a:schemeClr val="bg1">
                    <a:lumMod val="85000"/>
                  </a:schemeClr>
                </a:solidFill>
              </a:rPr>
              <a:t>Araucan</a:t>
            </a:r>
            <a:r>
              <a:rPr lang="es-ES" dirty="0" err="1">
                <a:solidFill>
                  <a:schemeClr val="bg1">
                    <a:lumMod val="85000"/>
                  </a:schemeClr>
                </a:solidFill>
              </a:rPr>
              <a:t>ía</a:t>
            </a:r>
            <a:r>
              <a:rPr lang="es-ES" dirty="0">
                <a:solidFill>
                  <a:schemeClr val="bg1">
                    <a:lumMod val="85000"/>
                  </a:schemeClr>
                </a:solidFill>
              </a:rPr>
              <a:t> (Mapuche </a:t>
            </a:r>
            <a:r>
              <a:rPr lang="es-ES" dirty="0" err="1">
                <a:solidFill>
                  <a:schemeClr val="bg1">
                    <a:lumMod val="85000"/>
                  </a:schemeClr>
                </a:solidFill>
              </a:rPr>
              <a:t>natives</a:t>
            </a:r>
            <a:r>
              <a:rPr lang="es-ES" dirty="0">
                <a:solidFill>
                  <a:schemeClr val="bg1">
                    <a:lumMod val="85000"/>
                  </a:schemeClr>
                </a:solidFill>
              </a:rPr>
              <a:t>)</a:t>
            </a:r>
          </a:p>
          <a:p>
            <a:pPr marL="514350" indent="-514350">
              <a:buFont typeface="+mj-lt"/>
              <a:buAutoNum type="arabicPeriod"/>
            </a:pPr>
            <a:r>
              <a:rPr lang="en-US" dirty="0">
                <a:solidFill>
                  <a:schemeClr val="bg1">
                    <a:lumMod val="85000"/>
                  </a:schemeClr>
                </a:solidFill>
              </a:rPr>
              <a:t>Development of a standard query language for graphs.</a:t>
            </a:r>
          </a:p>
          <a:p>
            <a:pPr marL="514350" indent="-514350">
              <a:buFont typeface="+mj-lt"/>
              <a:buAutoNum type="arabicPeriod"/>
            </a:pPr>
            <a:r>
              <a:rPr lang="en-US" dirty="0">
                <a:solidFill>
                  <a:schemeClr val="bg1">
                    <a:lumMod val="85000"/>
                  </a:schemeClr>
                </a:solidFill>
              </a:rPr>
              <a:t>Query languages with structural and analytical capacities.</a:t>
            </a:r>
          </a:p>
          <a:p>
            <a:pPr marL="514350" indent="-514350">
              <a:buFont typeface="+mj-lt"/>
              <a:buAutoNum type="arabicPeriod"/>
            </a:pPr>
            <a:r>
              <a:rPr lang="en-US" b="1" dirty="0"/>
              <a:t>Development of explainable artificial intelligence.</a:t>
            </a:r>
          </a:p>
          <a:p>
            <a:pPr marL="514350" indent="-514350">
              <a:buFont typeface="+mj-lt"/>
              <a:buAutoNum type="arabicPeriod"/>
            </a:pPr>
            <a:r>
              <a:rPr lang="en-US" dirty="0">
                <a:solidFill>
                  <a:schemeClr val="bg1">
                    <a:lumMod val="85000"/>
                  </a:schemeClr>
                </a:solidFill>
              </a:rPr>
              <a:t>Robust information structures: filter bubbles, information wars, communication in disasters.</a:t>
            </a:r>
          </a:p>
          <a:p>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20</a:t>
            </a:fld>
            <a:endParaRPr lang="en-US" dirty="0"/>
          </a:p>
        </p:txBody>
      </p:sp>
    </p:spTree>
    <p:extLst>
      <p:ext uri="{BB962C8B-B14F-4D97-AF65-F5344CB8AC3E}">
        <p14:creationId xmlns:p14="http://schemas.microsoft.com/office/powerpoint/2010/main" val="82649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We</a:t>
            </a:r>
            <a:r>
              <a:rPr lang="es-ES" dirty="0"/>
              <a:t> are living </a:t>
            </a:r>
            <a:r>
              <a:rPr lang="es-ES" dirty="0" err="1"/>
              <a:t>incredible</a:t>
            </a:r>
            <a:r>
              <a:rPr lang="es-ES" dirty="0"/>
              <a:t> </a:t>
            </a:r>
            <a:r>
              <a:rPr lang="es-ES" dirty="0" err="1"/>
              <a:t>days</a:t>
            </a:r>
            <a:r>
              <a:rPr lang="is-IS" dirty="0"/>
              <a:t>…</a:t>
            </a:r>
            <a:endParaRPr lang="en-US" dirty="0"/>
          </a:p>
        </p:txBody>
      </p:sp>
      <p:sp>
        <p:nvSpPr>
          <p:cNvPr id="3" name="Content Placeholder 2"/>
          <p:cNvSpPr>
            <a:spLocks noGrp="1"/>
          </p:cNvSpPr>
          <p:nvPr>
            <p:ph idx="1"/>
          </p:nvPr>
        </p:nvSpPr>
        <p:spPr/>
        <p:txBody>
          <a:bodyPr/>
          <a:lstStyle/>
          <a:p>
            <a:r>
              <a:rPr lang="es-ES" dirty="0" err="1"/>
              <a:t>Technology</a:t>
            </a:r>
            <a:r>
              <a:rPr lang="es-ES" dirty="0"/>
              <a:t> </a:t>
            </a:r>
            <a:r>
              <a:rPr lang="es-ES" dirty="0" err="1"/>
              <a:t>is</a:t>
            </a:r>
            <a:r>
              <a:rPr lang="es-ES" dirty="0"/>
              <a:t> </a:t>
            </a:r>
            <a:r>
              <a:rPr lang="es-ES" dirty="0" err="1"/>
              <a:t>showing</a:t>
            </a:r>
            <a:r>
              <a:rPr lang="es-ES" dirty="0"/>
              <a:t> </a:t>
            </a:r>
            <a:r>
              <a:rPr lang="es-ES" dirty="0" err="1"/>
              <a:t>results</a:t>
            </a:r>
            <a:r>
              <a:rPr lang="es-ES" dirty="0"/>
              <a:t> </a:t>
            </a:r>
            <a:r>
              <a:rPr lang="es-ES" dirty="0" err="1"/>
              <a:t>which</a:t>
            </a:r>
            <a:r>
              <a:rPr lang="es-ES" dirty="0"/>
              <a:t> resemble </a:t>
            </a:r>
            <a:r>
              <a:rPr lang="es-ES" dirty="0" err="1"/>
              <a:t>science</a:t>
            </a:r>
            <a:r>
              <a:rPr lang="es-ES" dirty="0"/>
              <a:t> </a:t>
            </a:r>
            <a:r>
              <a:rPr lang="es-ES" dirty="0" err="1"/>
              <a:t>fiction</a:t>
            </a:r>
            <a:r>
              <a:rPr lang="is-IS" dirty="0"/>
              <a:t>…</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21</a:t>
            </a:fld>
            <a:endParaRPr lang="en-US" dirty="0"/>
          </a:p>
        </p:txBody>
      </p:sp>
    </p:spTree>
    <p:extLst>
      <p:ext uri="{BB962C8B-B14F-4D97-AF65-F5344CB8AC3E}">
        <p14:creationId xmlns:p14="http://schemas.microsoft.com/office/powerpoint/2010/main" val="101335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Recognizing mental state from fMRI</a:t>
            </a:r>
          </a:p>
        </p:txBody>
      </p:sp>
      <p:pic>
        <p:nvPicPr>
          <p:cNvPr id="5" name="Imagen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168" y="2125267"/>
            <a:ext cx="6893665" cy="3665955"/>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22</a:t>
            </a:fld>
            <a:endParaRPr lang="en-US" dirty="0"/>
          </a:p>
        </p:txBody>
      </p:sp>
    </p:spTree>
    <p:extLst>
      <p:ext uri="{BB962C8B-B14F-4D97-AF65-F5344CB8AC3E}">
        <p14:creationId xmlns:p14="http://schemas.microsoft.com/office/powerpoint/2010/main" val="414570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Natural Language Processing</a:t>
            </a:r>
          </a:p>
        </p:txBody>
      </p:sp>
      <p:sp>
        <p:nvSpPr>
          <p:cNvPr id="3" name="Marcador de contenido 2"/>
          <p:cNvSpPr>
            <a:spLocks noGrp="1"/>
          </p:cNvSpPr>
          <p:nvPr>
            <p:ph idx="1"/>
          </p:nvPr>
        </p:nvSpPr>
        <p:spPr>
          <a:xfrm>
            <a:off x="628650" y="1388302"/>
            <a:ext cx="7886700" cy="4351338"/>
          </a:xfrm>
        </p:spPr>
        <p:txBody>
          <a:bodyPr>
            <a:normAutofit/>
          </a:bodyPr>
          <a:lstStyle/>
          <a:p>
            <a:r>
              <a:rPr lang="es-CL" sz="2800" dirty="0"/>
              <a:t>IBM Watson beats humans in Jeopardy. &lt;&lt; </a:t>
            </a:r>
            <a:r>
              <a:rPr lang="en-US" sz="2800" dirty="0"/>
              <a:t>... With all of its processing CPU power, Watson can scan two million pages of data in three seconds.&gt;&gt; E. Nyberg, CMU professor</a:t>
            </a:r>
          </a:p>
          <a:p>
            <a:r>
              <a:rPr lang="en-US" sz="2800" dirty="0"/>
              <a:t>Implications: Applications in Health domain.</a:t>
            </a:r>
          </a:p>
          <a:p>
            <a:endParaRPr lang="es-CL" sz="2800" dirty="0"/>
          </a:p>
        </p:txBody>
      </p:sp>
      <p:pic>
        <p:nvPicPr>
          <p:cNvPr id="2050" name="Picture 2" descr="Figure 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52014" y="4400623"/>
            <a:ext cx="3272886" cy="213101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ángulo 3"/>
          <p:cNvSpPr/>
          <p:nvPr/>
        </p:nvSpPr>
        <p:spPr>
          <a:xfrm>
            <a:off x="228600" y="5977258"/>
            <a:ext cx="3985706" cy="284693"/>
          </a:xfrm>
          <a:prstGeom prst="rect">
            <a:avLst/>
          </a:prstGeom>
        </p:spPr>
        <p:txBody>
          <a:bodyPr wrap="none" lIns="68580" tIns="34290" rIns="68580" bIns="34290">
            <a:spAutoFit/>
          </a:bodyPr>
          <a:lstStyle/>
          <a:p>
            <a:r>
              <a:rPr lang="es-CL" dirty="0"/>
              <a:t>http://www.aaai.org/Magazine/Watson/watson.php</a:t>
            </a:r>
          </a:p>
        </p:txBody>
      </p:sp>
      <p:sp>
        <p:nvSpPr>
          <p:cNvPr id="6" name="Rectángulo 5"/>
          <p:cNvSpPr/>
          <p:nvPr/>
        </p:nvSpPr>
        <p:spPr>
          <a:xfrm>
            <a:off x="4719179" y="3980994"/>
            <a:ext cx="4369195" cy="346249"/>
          </a:xfrm>
          <a:prstGeom prst="rect">
            <a:avLst/>
          </a:prstGeom>
        </p:spPr>
        <p:txBody>
          <a:bodyPr wrap="square" lIns="68580" tIns="34290" rIns="68580" bIns="34290">
            <a:spAutoFit/>
          </a:bodyPr>
          <a:lstStyle/>
          <a:p>
            <a:r>
              <a:rPr lang="es-CL" i="1" dirty="0"/>
              <a:t>Chile shares its largest frontier with this country </a:t>
            </a:r>
            <a:r>
              <a:rPr lang="is-IS" i="1" dirty="0"/>
              <a:t>…</a:t>
            </a:r>
            <a:endParaRPr lang="es-CL" i="1" dirty="0"/>
          </a:p>
        </p:txBody>
      </p:sp>
      <p:pic>
        <p:nvPicPr>
          <p:cNvPr id="2052" name="Picture 4" descr="http://cdn.abclocal.go.com/images/otrc/2010/photos/7962300_600x33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4156734"/>
            <a:ext cx="3020795" cy="170171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Date Placeholder 4"/>
          <p:cNvSpPr>
            <a:spLocks noGrp="1"/>
          </p:cNvSpPr>
          <p:nvPr>
            <p:ph type="dt" sz="half" idx="10"/>
          </p:nvPr>
        </p:nvSpPr>
        <p:spPr/>
        <p:txBody>
          <a:bodyPr/>
          <a:lstStyle/>
          <a:p>
            <a:r>
              <a:rPr lang="en-US"/>
              <a:t>6/20/18</a:t>
            </a:r>
            <a:endParaRPr lang="en-US" dirty="0"/>
          </a:p>
        </p:txBody>
      </p:sp>
      <p:sp>
        <p:nvSpPr>
          <p:cNvPr id="7" name="Footer Placeholder 6"/>
          <p:cNvSpPr>
            <a:spLocks noGrp="1"/>
          </p:cNvSpPr>
          <p:nvPr>
            <p:ph type="ftr" sz="quarter" idx="11"/>
          </p:nvPr>
        </p:nvSpPr>
        <p:spPr/>
        <p:txBody>
          <a:bodyPr/>
          <a:lstStyle/>
          <a:p>
            <a:r>
              <a:rPr lang="en-US"/>
              <a:t>D.Parra ~ Talk at TU Graz</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23</a:t>
            </a:fld>
            <a:endParaRPr lang="en-US" dirty="0"/>
          </a:p>
        </p:txBody>
      </p:sp>
    </p:spTree>
    <p:extLst>
      <p:ext uri="{BB962C8B-B14F-4D97-AF65-F5344CB8AC3E}">
        <p14:creationId xmlns:p14="http://schemas.microsoft.com/office/powerpoint/2010/main" val="124572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Self-Driving Cars</a:t>
            </a:r>
          </a:p>
        </p:txBody>
      </p:sp>
      <p:pic>
        <p:nvPicPr>
          <p:cNvPr id="3074" name="Picture 2" descr="GM building driverless car with Carnegie Mello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9600" y="1676400"/>
            <a:ext cx="3643313" cy="21431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www.emeraldinsight.com/content_images/fig/049034020300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5340" y="3382360"/>
            <a:ext cx="3850010" cy="25538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Date Placeholder 2"/>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24</a:t>
            </a:fld>
            <a:endParaRPr lang="en-US" dirty="0"/>
          </a:p>
        </p:txBody>
      </p:sp>
    </p:spTree>
    <p:extLst>
      <p:ext uri="{BB962C8B-B14F-4D97-AF65-F5344CB8AC3E}">
        <p14:creationId xmlns:p14="http://schemas.microsoft.com/office/powerpoint/2010/main" val="113721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Music Generation with Style</a:t>
            </a:r>
          </a:p>
        </p:txBody>
      </p:sp>
      <p:sp>
        <p:nvSpPr>
          <p:cNvPr id="3" name="Content Placeholder 2"/>
          <p:cNvSpPr>
            <a:spLocks noGrp="1"/>
          </p:cNvSpPr>
          <p:nvPr>
            <p:ph idx="1"/>
          </p:nvPr>
        </p:nvSpPr>
        <p:spPr>
          <a:xfrm>
            <a:off x="628650" y="2142436"/>
            <a:ext cx="7886700" cy="3263504"/>
          </a:xfrm>
        </p:spPr>
        <p:txBody>
          <a:bodyPr>
            <a:normAutofit/>
          </a:bodyPr>
          <a:lstStyle/>
          <a:p>
            <a:r>
              <a:rPr lang="en-US" sz="2400" b="1" dirty="0"/>
              <a:t>Deep learning driven jazz generation</a:t>
            </a:r>
            <a:endParaRPr lang="en-US" sz="2400" dirty="0">
              <a:hlinkClick r:id="rId2"/>
            </a:endParaRPr>
          </a:p>
          <a:p>
            <a:r>
              <a:rPr lang="en-US" sz="2400" dirty="0">
                <a:hlinkClick r:id="rId2"/>
              </a:rPr>
              <a:t>https://github.com/jisungk/deepjazz</a:t>
            </a:r>
            <a:endParaRPr lang="en-US" sz="2400" dirty="0"/>
          </a:p>
          <a:p>
            <a:r>
              <a:rPr lang="en-US" sz="2400" dirty="0"/>
              <a:t>https://</a:t>
            </a:r>
            <a:r>
              <a:rPr lang="en-US" sz="2400" dirty="0" err="1"/>
              <a:t>soundcloud.com</a:t>
            </a:r>
            <a:r>
              <a:rPr lang="en-US" sz="2400" dirty="0"/>
              <a:t>/</a:t>
            </a:r>
            <a:r>
              <a:rPr lang="en-US" sz="2400" dirty="0" err="1"/>
              <a:t>deepjazz-ai</a:t>
            </a:r>
            <a:br>
              <a:rPr lang="en-US" sz="2400" dirty="0"/>
            </a:br>
            <a:endParaRPr lang="en-US" sz="240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3828362"/>
            <a:ext cx="7572375" cy="1577578"/>
          </a:xfrm>
          <a:prstGeom prst="rect">
            <a:avLst/>
          </a:prstGeom>
        </p:spPr>
      </p:pic>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7" name="Slide Number Placeholder 6"/>
          <p:cNvSpPr>
            <a:spLocks noGrp="1"/>
          </p:cNvSpPr>
          <p:nvPr>
            <p:ph type="sldNum" sz="quarter" idx="12"/>
          </p:nvPr>
        </p:nvSpPr>
        <p:spPr/>
        <p:txBody>
          <a:bodyPr/>
          <a:lstStyle/>
          <a:p>
            <a:fld id="{1F5D808E-2700-496C-BA27-A15640AED02A}" type="slidenum">
              <a:rPr lang="en-US" smtClean="0"/>
              <a:pPr/>
              <a:t>25</a:t>
            </a:fld>
            <a:endParaRPr lang="en-US" dirty="0"/>
          </a:p>
        </p:txBody>
      </p:sp>
    </p:spTree>
    <p:extLst>
      <p:ext uri="{BB962C8B-B14F-4D97-AF65-F5344CB8AC3E}">
        <p14:creationId xmlns:p14="http://schemas.microsoft.com/office/powerpoint/2010/main" val="50740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Mastering Go</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0184" y="1157287"/>
            <a:ext cx="5103632" cy="4907036"/>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26</a:t>
            </a:fld>
            <a:endParaRPr lang="en-US" dirty="0"/>
          </a:p>
        </p:txBody>
      </p:sp>
    </p:spTree>
    <p:extLst>
      <p:ext uri="{BB962C8B-B14F-4D97-AF65-F5344CB8AC3E}">
        <p14:creationId xmlns:p14="http://schemas.microsoft.com/office/powerpoint/2010/main" val="3326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lstStyle/>
          <a:p>
            <a:pPr algn="ctr"/>
            <a:r>
              <a:rPr lang="en-US" dirty="0"/>
              <a:t>AI for incorporating style in images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2331" y="1502620"/>
            <a:ext cx="5399859" cy="5087080"/>
          </a:xfrm>
          <a:prstGeom prst="rect">
            <a:avLst/>
          </a:prstGeom>
        </p:spPr>
      </p:pic>
      <p:sp>
        <p:nvSpPr>
          <p:cNvPr id="5" name="Rectangle 4"/>
          <p:cNvSpPr/>
          <p:nvPr/>
        </p:nvSpPr>
        <p:spPr>
          <a:xfrm>
            <a:off x="304801" y="1502620"/>
            <a:ext cx="3227530" cy="923330"/>
          </a:xfrm>
          <a:prstGeom prst="rect">
            <a:avLst/>
          </a:prstGeom>
        </p:spPr>
        <p:txBody>
          <a:bodyPr wrap="square">
            <a:spAutoFit/>
          </a:bodyPr>
          <a:lstStyle/>
          <a:p>
            <a:r>
              <a:rPr lang="en-US" b="1" dirty="0"/>
              <a:t>https://</a:t>
            </a:r>
            <a:r>
              <a:rPr lang="en-US" b="1" dirty="0" err="1"/>
              <a:t>github.com</a:t>
            </a:r>
            <a:r>
              <a:rPr lang="en-US" b="1" dirty="0"/>
              <a:t>/</a:t>
            </a:r>
            <a:r>
              <a:rPr lang="en-US" b="1" dirty="0" err="1"/>
              <a:t>luanfujun</a:t>
            </a:r>
            <a:r>
              <a:rPr lang="en-US" b="1" dirty="0"/>
              <a:t>/deep-painterly-harmonization</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5490" y="2397408"/>
            <a:ext cx="3366841" cy="4192292"/>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6" name="Footer Placeholder 5"/>
          <p:cNvSpPr>
            <a:spLocks noGrp="1"/>
          </p:cNvSpPr>
          <p:nvPr>
            <p:ph type="ftr" sz="quarter" idx="11"/>
          </p:nvPr>
        </p:nvSpPr>
        <p:spPr/>
        <p:txBody>
          <a:bodyPr/>
          <a:lstStyle/>
          <a:p>
            <a:r>
              <a:rPr lang="en-US"/>
              <a:t>D.Parra ~ Talk at TU Graz</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27</a:t>
            </a:fld>
            <a:endParaRPr lang="en-US" dirty="0"/>
          </a:p>
        </p:txBody>
      </p:sp>
    </p:spTree>
    <p:extLst>
      <p:ext uri="{BB962C8B-B14F-4D97-AF65-F5344CB8AC3E}">
        <p14:creationId xmlns:p14="http://schemas.microsoft.com/office/powerpoint/2010/main" val="54980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But</a:t>
            </a:r>
            <a:r>
              <a:rPr lang="es-ES" dirty="0"/>
              <a:t> </a:t>
            </a:r>
            <a:r>
              <a:rPr lang="es-ES" dirty="0" err="1"/>
              <a:t>there</a:t>
            </a:r>
            <a:r>
              <a:rPr lang="es-ES" dirty="0"/>
              <a:t> are </a:t>
            </a:r>
            <a:r>
              <a:rPr lang="es-ES" dirty="0" err="1"/>
              <a:t>some</a:t>
            </a:r>
            <a:r>
              <a:rPr lang="es-ES" dirty="0"/>
              <a:t> </a:t>
            </a:r>
            <a:r>
              <a:rPr lang="es-ES" dirty="0" err="1"/>
              <a:t>problems</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28</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1543829"/>
            <a:ext cx="3962400" cy="444104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6436" y="1539066"/>
            <a:ext cx="3588383" cy="326153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36436" y="4571684"/>
            <a:ext cx="3588383" cy="1735453"/>
          </a:xfrm>
          <a:prstGeom prst="rect">
            <a:avLst/>
          </a:prstGeom>
        </p:spPr>
      </p:pic>
    </p:spTree>
    <p:extLst>
      <p:ext uri="{BB962C8B-B14F-4D97-AF65-F5344CB8AC3E}">
        <p14:creationId xmlns:p14="http://schemas.microsoft.com/office/powerpoint/2010/main" val="159416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Millennium Initiative</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 y="1133856"/>
            <a:ext cx="8458200" cy="4851258"/>
          </a:xfrm>
          <a:prstGeom prst="rect">
            <a:avLst/>
          </a:prstGeom>
        </p:spPr>
      </p:pic>
    </p:spTree>
    <p:extLst>
      <p:ext uri="{BB962C8B-B14F-4D97-AF65-F5344CB8AC3E}">
        <p14:creationId xmlns:p14="http://schemas.microsoft.com/office/powerpoint/2010/main" val="37362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for automatic decision making</a:t>
            </a:r>
            <a:r>
              <a:rPr lang="is-IS" dirty="0"/>
              <a:t>…</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29</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665" y="1297781"/>
            <a:ext cx="3810683" cy="4262438"/>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9348" y="1468437"/>
            <a:ext cx="4933316" cy="3536950"/>
          </a:xfrm>
          <a:prstGeom prst="rect">
            <a:avLst/>
          </a:prstGeom>
        </p:spPr>
      </p:pic>
      <p:sp>
        <p:nvSpPr>
          <p:cNvPr id="9" name="Rectangle 8"/>
          <p:cNvSpPr/>
          <p:nvPr/>
        </p:nvSpPr>
        <p:spPr>
          <a:xfrm>
            <a:off x="366473" y="5682774"/>
            <a:ext cx="8460535" cy="646331"/>
          </a:xfrm>
          <a:prstGeom prst="rect">
            <a:avLst/>
          </a:prstGeom>
        </p:spPr>
        <p:txBody>
          <a:bodyPr wrap="square">
            <a:spAutoFit/>
          </a:bodyPr>
          <a:lstStyle/>
          <a:p>
            <a:r>
              <a:rPr lang="en-US" dirty="0"/>
              <a:t>https://</a:t>
            </a:r>
            <a:r>
              <a:rPr lang="en-US" dirty="0" err="1"/>
              <a:t>www.fastcompany.com</a:t>
            </a:r>
            <a:r>
              <a:rPr lang="en-US" dirty="0"/>
              <a:t>/40557688/this-plan-for-an-ai-based-direct-democracy-outsources-votes-to-a-predictive-algorithm</a:t>
            </a:r>
          </a:p>
        </p:txBody>
      </p:sp>
    </p:spTree>
    <p:extLst>
      <p:ext uri="{BB962C8B-B14F-4D97-AF65-F5344CB8AC3E}">
        <p14:creationId xmlns:p14="http://schemas.microsoft.com/office/powerpoint/2010/main" val="61393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voices call for calm</a:t>
            </a:r>
            <a:r>
              <a:rPr lang="is-IS" dirty="0"/>
              <a:t>…</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30</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2154049"/>
            <a:ext cx="3861863" cy="3233791"/>
          </a:xfrm>
          <a:prstGeom prst="rect">
            <a:avLst/>
          </a:prstGeom>
        </p:spPr>
      </p:pic>
      <p:sp>
        <p:nvSpPr>
          <p:cNvPr id="8" name="Rectangle 7"/>
          <p:cNvSpPr/>
          <p:nvPr/>
        </p:nvSpPr>
        <p:spPr>
          <a:xfrm>
            <a:off x="179631" y="5715000"/>
            <a:ext cx="8889593" cy="646331"/>
          </a:xfrm>
          <a:prstGeom prst="rect">
            <a:avLst/>
          </a:prstGeom>
        </p:spPr>
        <p:txBody>
          <a:bodyPr wrap="square">
            <a:spAutoFit/>
          </a:bodyPr>
          <a:lstStyle/>
          <a:p>
            <a:r>
              <a:rPr lang="en-US" dirty="0"/>
              <a:t>https://</a:t>
            </a:r>
            <a:r>
              <a:rPr lang="en-US" dirty="0" err="1"/>
              <a:t>medium.com</a:t>
            </a:r>
            <a:r>
              <a:rPr lang="en-US" dirty="0"/>
              <a:t>/@mijordan3/artificial-intelligence-the-revolution-hasnt-happened-yet-5e1d5812e1e7</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6172" y="1011049"/>
            <a:ext cx="5618929" cy="1219201"/>
          </a:xfrm>
          <a:prstGeom prst="rect">
            <a:avLst/>
          </a:prstGeom>
        </p:spPr>
      </p:pic>
      <p:sp>
        <p:nvSpPr>
          <p:cNvPr id="11" name="Rectangle 10"/>
          <p:cNvSpPr/>
          <p:nvPr/>
        </p:nvSpPr>
        <p:spPr>
          <a:xfrm>
            <a:off x="4415636" y="2154049"/>
            <a:ext cx="4326818" cy="3046988"/>
          </a:xfrm>
          <a:prstGeom prst="rect">
            <a:avLst/>
          </a:prstGeom>
        </p:spPr>
        <p:txBody>
          <a:bodyPr wrap="square">
            <a:spAutoFit/>
          </a:bodyPr>
          <a:lstStyle/>
          <a:p>
            <a:r>
              <a:rPr lang="en-US" sz="1600" i="1" dirty="0">
                <a:latin typeface="medium-content-serif-font" charset="0"/>
              </a:rPr>
              <a:t>Thus, just as </a:t>
            </a:r>
            <a:r>
              <a:rPr lang="en-US" sz="1400" i="1" dirty="0">
                <a:latin typeface="medium-content-serif-font" charset="0"/>
              </a:rPr>
              <a:t>humans</a:t>
            </a:r>
            <a:r>
              <a:rPr lang="en-US" sz="1600" i="1" dirty="0">
                <a:latin typeface="medium-content-serif-font" charset="0"/>
              </a:rPr>
              <a:t> built buildings and bridges before there was civil engineering, humans are proceeding with the building of societal-scale, inference-and-decision-making systems that involve machines, humans and the environment. </a:t>
            </a:r>
          </a:p>
          <a:p>
            <a:endParaRPr lang="en-US" sz="1600" i="1" dirty="0">
              <a:latin typeface="medium-content-serif-font" charset="0"/>
            </a:endParaRPr>
          </a:p>
          <a:p>
            <a:endParaRPr lang="en-US" sz="1600" i="1" dirty="0">
              <a:latin typeface="medium-content-serif-font" charset="0"/>
            </a:endParaRPr>
          </a:p>
          <a:p>
            <a:r>
              <a:rPr lang="en-US" sz="1600" i="1" dirty="0">
                <a:latin typeface="medium-content-serif-font" charset="0"/>
              </a:rPr>
              <a:t>Just as early buildings and bridges sometimes fell to the ground — in unforeseen ways and with tragic consequences — many of our early societal-scale inference-and-decision-making systems are already exposing serious conceptual flaws.</a:t>
            </a:r>
            <a:endParaRPr lang="en-US" sz="1600" dirty="0"/>
          </a:p>
        </p:txBody>
      </p:sp>
    </p:spTree>
    <p:extLst>
      <p:ext uri="{BB962C8B-B14F-4D97-AF65-F5344CB8AC3E}">
        <p14:creationId xmlns:p14="http://schemas.microsoft.com/office/powerpoint/2010/main" val="2041217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a:t>
            </a:r>
          </a:p>
        </p:txBody>
      </p:sp>
      <p:sp>
        <p:nvSpPr>
          <p:cNvPr id="3" name="Content Placeholder 2"/>
          <p:cNvSpPr>
            <a:spLocks noGrp="1"/>
          </p:cNvSpPr>
          <p:nvPr>
            <p:ph idx="1"/>
          </p:nvPr>
        </p:nvSpPr>
        <p:spPr/>
        <p:txBody>
          <a:bodyPr/>
          <a:lstStyle/>
          <a:p>
            <a:endParaRPr lang="es-ES" dirty="0"/>
          </a:p>
          <a:p>
            <a:r>
              <a:rPr lang="es-ES" dirty="0" err="1"/>
              <a:t>What</a:t>
            </a:r>
            <a:r>
              <a:rPr lang="es-ES" dirty="0"/>
              <a:t> </a:t>
            </a:r>
            <a:r>
              <a:rPr lang="es-ES" dirty="0" err="1"/>
              <a:t>happened</a:t>
            </a:r>
            <a:r>
              <a:rPr lang="es-ES" dirty="0"/>
              <a:t> in </a:t>
            </a:r>
            <a:r>
              <a:rPr lang="es-ES" dirty="0" err="1"/>
              <a:t>May</a:t>
            </a:r>
            <a:r>
              <a:rPr lang="es-ES" dirty="0"/>
              <a:t> 25th 2018</a:t>
            </a:r>
          </a:p>
          <a:p>
            <a:endParaRPr lang="es-ES" dirty="0"/>
          </a:p>
          <a:p>
            <a:r>
              <a:rPr lang="es-ES" dirty="0" err="1"/>
              <a:t>Which</a:t>
            </a:r>
            <a:r>
              <a:rPr lang="es-ES" dirty="0"/>
              <a:t> role can </a:t>
            </a:r>
            <a:r>
              <a:rPr lang="es-ES" dirty="0" err="1"/>
              <a:t>take</a:t>
            </a:r>
            <a:r>
              <a:rPr lang="es-ES" dirty="0"/>
              <a:t> </a:t>
            </a:r>
            <a:r>
              <a:rPr lang="es-ES" dirty="0" err="1"/>
              <a:t>Information</a:t>
            </a:r>
            <a:r>
              <a:rPr lang="es-ES" dirty="0"/>
              <a:t> </a:t>
            </a:r>
            <a:r>
              <a:rPr lang="es-ES" dirty="0" err="1"/>
              <a:t>Visualization</a:t>
            </a:r>
            <a:r>
              <a:rPr lang="es-ES" dirty="0"/>
              <a:t> and </a:t>
            </a:r>
            <a:r>
              <a:rPr lang="es-ES" dirty="0" err="1"/>
              <a:t>Interaction</a:t>
            </a:r>
            <a:r>
              <a:rPr lang="es-ES" dirty="0"/>
              <a:t> in AI ?</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Date Placeholder 5"/>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31</a:t>
            </a:fld>
            <a:endParaRPr lang="en-US" dirty="0"/>
          </a:p>
        </p:txBody>
      </p:sp>
    </p:spTree>
    <p:extLst>
      <p:ext uri="{BB962C8B-B14F-4D97-AF65-F5344CB8AC3E}">
        <p14:creationId xmlns:p14="http://schemas.microsoft.com/office/powerpoint/2010/main" val="2092961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happened in May 25</a:t>
            </a:r>
            <a:r>
              <a:rPr lang="en-US" baseline="30000" dirty="0"/>
              <a:t>th</a:t>
            </a:r>
            <a:r>
              <a:rPr lang="en-US" dirty="0"/>
              <a:t>, 2018 ?</a:t>
            </a:r>
          </a:p>
        </p:txBody>
      </p:sp>
      <p:sp>
        <p:nvSpPr>
          <p:cNvPr id="3" name="Content Placeholder 2"/>
          <p:cNvSpPr>
            <a:spLocks noGrp="1"/>
          </p:cNvSpPr>
          <p:nvPr>
            <p:ph idx="1"/>
          </p:nvPr>
        </p:nvSpPr>
        <p:spPr/>
        <p:txBody>
          <a:bodyPr/>
          <a:lstStyle/>
          <a:p>
            <a:r>
              <a:rPr lang="en-US" dirty="0"/>
              <a:t>The EU General Data Protection Regulation (GDPR) becomes enforceable.</a:t>
            </a:r>
          </a:p>
          <a:p>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0100" y="2438400"/>
            <a:ext cx="7543800" cy="3755210"/>
          </a:xfrm>
          <a:prstGeom prst="rect">
            <a:avLst/>
          </a:prstGeom>
        </p:spPr>
      </p:pic>
      <p:sp>
        <p:nvSpPr>
          <p:cNvPr id="7" name="Date Placeholder 6"/>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32</a:t>
            </a:fld>
            <a:endParaRPr lang="en-US" dirty="0"/>
          </a:p>
        </p:txBody>
      </p:sp>
    </p:spTree>
    <p:extLst>
      <p:ext uri="{BB962C8B-B14F-4D97-AF65-F5344CB8AC3E}">
        <p14:creationId xmlns:p14="http://schemas.microsoft.com/office/powerpoint/2010/main" val="1384447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do we care in this room ?</a:t>
            </a:r>
          </a:p>
        </p:txBody>
      </p:sp>
      <p:sp>
        <p:nvSpPr>
          <p:cNvPr id="3" name="Content Placeholder 2"/>
          <p:cNvSpPr>
            <a:spLocks noGrp="1"/>
          </p:cNvSpPr>
          <p:nvPr>
            <p:ph idx="1"/>
          </p:nvPr>
        </p:nvSpPr>
        <p:spPr/>
        <p:txBody>
          <a:bodyPr/>
          <a:lstStyle/>
          <a:p>
            <a:r>
              <a:rPr lang="en-US" dirty="0"/>
              <a:t>The GDPR </a:t>
            </a:r>
            <a:r>
              <a:rPr lang="en-US" b="1" dirty="0"/>
              <a:t>not only applies to </a:t>
            </a:r>
            <a:r>
              <a:rPr lang="en-US" b="1" dirty="0" err="1"/>
              <a:t>organisations</a:t>
            </a:r>
            <a:r>
              <a:rPr lang="en-US" b="1" dirty="0"/>
              <a:t> located within the EU</a:t>
            </a:r>
            <a:r>
              <a:rPr lang="en-US" dirty="0"/>
              <a:t> but it will also apply to </a:t>
            </a:r>
            <a:r>
              <a:rPr lang="en-US" b="1" dirty="0" err="1"/>
              <a:t>organisations</a:t>
            </a:r>
            <a:r>
              <a:rPr lang="en-US" b="1" dirty="0"/>
              <a:t> located outside of the EU</a:t>
            </a:r>
            <a:r>
              <a:rPr lang="en-US" dirty="0"/>
              <a:t> if they offer goods or services to, or monitor the </a:t>
            </a:r>
            <a:r>
              <a:rPr lang="en-US" dirty="0" err="1"/>
              <a:t>behaviour</a:t>
            </a:r>
            <a:r>
              <a:rPr lang="en-US" dirty="0"/>
              <a:t> of, EU data subjects. </a:t>
            </a:r>
          </a:p>
          <a:p>
            <a:r>
              <a:rPr lang="en-US" b="1" dirty="0"/>
              <a:t>It applies to all companies processing and holding the personal data</a:t>
            </a:r>
            <a:r>
              <a:rPr lang="en-US" dirty="0"/>
              <a:t> of data subjects residing in the European Union, regardless of the company’s location.</a:t>
            </a:r>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7" name="Date Placeholder 6"/>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33</a:t>
            </a:fld>
            <a:endParaRPr lang="en-US" dirty="0"/>
          </a:p>
        </p:txBody>
      </p:sp>
    </p:spTree>
    <p:extLst>
      <p:ext uri="{BB962C8B-B14F-4D97-AF65-F5344CB8AC3E}">
        <p14:creationId xmlns:p14="http://schemas.microsoft.com/office/powerpoint/2010/main" val="101264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Interpretability in ML</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3600"/>
            <a:ext cx="9144000" cy="4020766"/>
          </a:xfrm>
          <a:prstGeom prst="rect">
            <a:avLst/>
          </a:prstGeom>
        </p:spPr>
      </p:pic>
      <p:sp>
        <p:nvSpPr>
          <p:cNvPr id="9" name="Content Placeholder 2"/>
          <p:cNvSpPr>
            <a:spLocks noGrp="1"/>
          </p:cNvSpPr>
          <p:nvPr>
            <p:ph idx="1"/>
          </p:nvPr>
        </p:nvSpPr>
        <p:spPr>
          <a:xfrm>
            <a:off x="152400" y="1295400"/>
            <a:ext cx="8839200" cy="5029200"/>
          </a:xfrm>
        </p:spPr>
        <p:txBody>
          <a:bodyPr/>
          <a:lstStyle/>
          <a:p>
            <a:r>
              <a:rPr lang="de-DE" dirty="0"/>
              <a:t>https://</a:t>
            </a:r>
            <a:r>
              <a:rPr lang="de-DE" dirty="0" err="1"/>
              <a:t>arxiv.org</a:t>
            </a:r>
            <a:r>
              <a:rPr lang="de-DE" dirty="0"/>
              <a:t>/</a:t>
            </a:r>
            <a:r>
              <a:rPr lang="de-DE" dirty="0" err="1"/>
              <a:t>abs</a:t>
            </a:r>
            <a:r>
              <a:rPr lang="de-DE" dirty="0"/>
              <a:t>/1606.08813</a:t>
            </a:r>
            <a:endParaRPr lang="en-US" dirty="0"/>
          </a:p>
          <a:p>
            <a:endParaRPr lang="en-US" dirty="0"/>
          </a:p>
          <a:p>
            <a:endParaRPr lang="en-US" dirty="0"/>
          </a:p>
        </p:txBody>
      </p:sp>
      <p:sp>
        <p:nvSpPr>
          <p:cNvPr id="3" name="Date Placeholder 2"/>
          <p:cNvSpPr>
            <a:spLocks noGrp="1"/>
          </p:cNvSpPr>
          <p:nvPr>
            <p:ph type="dt" sz="half" idx="10"/>
          </p:nvPr>
        </p:nvSpPr>
        <p:spPr/>
        <p:txBody>
          <a:bodyPr/>
          <a:lstStyle/>
          <a:p>
            <a:r>
              <a:rPr lang="en-US"/>
              <a:t>6/20/18</a:t>
            </a:r>
            <a:endParaRPr lang="en-US" dirty="0"/>
          </a:p>
        </p:txBody>
      </p:sp>
      <p:sp>
        <p:nvSpPr>
          <p:cNvPr id="7" name="Slide Number Placeholder 6"/>
          <p:cNvSpPr>
            <a:spLocks noGrp="1"/>
          </p:cNvSpPr>
          <p:nvPr>
            <p:ph type="sldNum" sz="quarter" idx="12"/>
          </p:nvPr>
        </p:nvSpPr>
        <p:spPr/>
        <p:txBody>
          <a:bodyPr/>
          <a:lstStyle/>
          <a:p>
            <a:fld id="{1F5D808E-2700-496C-BA27-A15640AED02A}" type="slidenum">
              <a:rPr lang="en-US" smtClean="0"/>
              <a:pPr/>
              <a:t>34</a:t>
            </a:fld>
            <a:endParaRPr lang="en-US" dirty="0"/>
          </a:p>
        </p:txBody>
      </p:sp>
    </p:spTree>
    <p:extLst>
      <p:ext uri="{BB962C8B-B14F-4D97-AF65-F5344CB8AC3E}">
        <p14:creationId xmlns:p14="http://schemas.microsoft.com/office/powerpoint/2010/main" val="183270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err="1"/>
              <a:t>Which</a:t>
            </a:r>
            <a:r>
              <a:rPr lang="es-ES" dirty="0"/>
              <a:t> </a:t>
            </a:r>
            <a:r>
              <a:rPr lang="es-ES" dirty="0" err="1"/>
              <a:t>is</a:t>
            </a:r>
            <a:r>
              <a:rPr lang="es-ES" dirty="0"/>
              <a:t> </a:t>
            </a:r>
            <a:r>
              <a:rPr lang="es-ES" dirty="0" err="1"/>
              <a:t>the</a:t>
            </a:r>
            <a:r>
              <a:rPr lang="es-ES" dirty="0"/>
              <a:t> </a:t>
            </a:r>
            <a:r>
              <a:rPr lang="es-ES" dirty="0" err="1"/>
              <a:t>effect</a:t>
            </a:r>
            <a:r>
              <a:rPr lang="es-ES" dirty="0"/>
              <a:t> </a:t>
            </a:r>
            <a:r>
              <a:rPr lang="es-ES" dirty="0" err="1"/>
              <a:t>on</a:t>
            </a:r>
            <a:r>
              <a:rPr lang="es-ES" dirty="0"/>
              <a:t> </a:t>
            </a:r>
            <a:r>
              <a:rPr lang="es-ES" dirty="0" err="1"/>
              <a:t>my</a:t>
            </a:r>
            <a:r>
              <a:rPr lang="es-ES" dirty="0"/>
              <a:t> </a:t>
            </a:r>
            <a:r>
              <a:rPr lang="es-ES" dirty="0" err="1"/>
              <a:t>current</a:t>
            </a:r>
            <a:r>
              <a:rPr lang="es-ES" dirty="0"/>
              <a:t> </a:t>
            </a:r>
            <a:r>
              <a:rPr lang="es-ES" dirty="0" err="1"/>
              <a:t>practice</a:t>
            </a:r>
            <a:r>
              <a:rPr lang="es-ES" dirty="0"/>
              <a:t> ?</a:t>
            </a:r>
            <a:endParaRPr lang="en-US" dirty="0"/>
          </a:p>
        </p:txBody>
      </p:sp>
      <p:sp>
        <p:nvSpPr>
          <p:cNvPr id="3" name="Content Placeholder 2"/>
          <p:cNvSpPr>
            <a:spLocks noGrp="1"/>
          </p:cNvSpPr>
          <p:nvPr>
            <p:ph idx="1"/>
          </p:nvPr>
        </p:nvSpPr>
        <p:spPr/>
        <p:txBody>
          <a:bodyPr/>
          <a:lstStyle/>
          <a:p>
            <a:pPr marL="0" indent="0">
              <a:buNone/>
            </a:pPr>
            <a:r>
              <a:rPr lang="en-US" dirty="0"/>
              <a:t>Right to explanation</a:t>
            </a:r>
          </a:p>
          <a:p>
            <a:endParaRPr lang="en-US" dirty="0"/>
          </a:p>
          <a:p>
            <a:r>
              <a:rPr lang="en-US" dirty="0"/>
              <a:t>Article 15 “</a:t>
            </a:r>
            <a:r>
              <a:rPr lang="en-US" b="1" dirty="0"/>
              <a:t>Right of access by the data subject</a:t>
            </a:r>
            <a:r>
              <a:rPr lang="en-US" dirty="0"/>
              <a:t>”</a:t>
            </a:r>
          </a:p>
          <a:p>
            <a:endParaRPr lang="en-US" dirty="0"/>
          </a:p>
          <a:p>
            <a:r>
              <a:rPr lang="en-US" dirty="0"/>
              <a:t>Article 22 “</a:t>
            </a:r>
            <a:r>
              <a:rPr lang="en-US" b="1" dirty="0"/>
              <a:t>Automated individual decision-making, including profiling</a:t>
            </a:r>
            <a:r>
              <a:rPr lang="en-US" dirty="0"/>
              <a:t>”</a:t>
            </a:r>
          </a:p>
          <a:p>
            <a:endParaRPr lang="en-US" dirty="0"/>
          </a:p>
          <a:p>
            <a:r>
              <a:rPr lang="en-US" dirty="0"/>
              <a:t>Recital 71 (linked to </a:t>
            </a:r>
            <a:r>
              <a:rPr lang="en-US" b="1" dirty="0"/>
              <a:t>art. 22</a:t>
            </a:r>
            <a:r>
              <a:rPr lang="en-US" dirty="0"/>
              <a:t>) </a:t>
            </a:r>
          </a:p>
          <a:p>
            <a:endParaRPr lang="en-US" dirty="0"/>
          </a:p>
          <a:p>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7" name="Date Placeholder 6"/>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35</a:t>
            </a:fld>
            <a:endParaRPr lang="en-US" dirty="0"/>
          </a:p>
        </p:txBody>
      </p:sp>
    </p:spTree>
    <p:extLst>
      <p:ext uri="{BB962C8B-B14F-4D97-AF65-F5344CB8AC3E}">
        <p14:creationId xmlns:p14="http://schemas.microsoft.com/office/powerpoint/2010/main" val="1576772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15</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1143000"/>
            <a:ext cx="8229600" cy="5150338"/>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36</a:t>
            </a:fld>
            <a:endParaRPr lang="en-US" dirty="0"/>
          </a:p>
        </p:txBody>
      </p:sp>
    </p:spTree>
    <p:extLst>
      <p:ext uri="{BB962C8B-B14F-4D97-AF65-F5344CB8AC3E}">
        <p14:creationId xmlns:p14="http://schemas.microsoft.com/office/powerpoint/2010/main" val="151586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15</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1143000"/>
            <a:ext cx="8229600" cy="5150338"/>
          </a:xfrm>
          <a:prstGeom prst="rect">
            <a:avLst/>
          </a:prstGeom>
        </p:spPr>
      </p:pic>
      <p:sp>
        <p:nvSpPr>
          <p:cNvPr id="3" name="TextBox 2"/>
          <p:cNvSpPr txBox="1"/>
          <p:nvPr/>
        </p:nvSpPr>
        <p:spPr>
          <a:xfrm>
            <a:off x="609600" y="2668012"/>
            <a:ext cx="7620000" cy="3539430"/>
          </a:xfrm>
          <a:prstGeom prst="rect">
            <a:avLst/>
          </a:prstGeom>
          <a:solidFill>
            <a:schemeClr val="tx1"/>
          </a:solidFill>
        </p:spPr>
        <p:txBody>
          <a:bodyPr wrap="square" rtlCol="0">
            <a:spAutoFit/>
          </a:bodyPr>
          <a:lstStyle/>
          <a:p>
            <a:r>
              <a:rPr lang="en-US" sz="3200" dirty="0">
                <a:solidFill>
                  <a:schemeClr val="accent6">
                    <a:lumMod val="40000"/>
                    <a:lumOff val="60000"/>
                  </a:schemeClr>
                </a:solidFill>
              </a:rPr>
              <a:t>&lt;&lt;The data subject shall have the right to obtain </a:t>
            </a:r>
            <a:r>
              <a:rPr lang="is-IS" sz="3200" dirty="0">
                <a:solidFill>
                  <a:schemeClr val="accent6">
                    <a:lumMod val="40000"/>
                    <a:lumOff val="60000"/>
                  </a:schemeClr>
                </a:solidFill>
              </a:rPr>
              <a:t>… </a:t>
            </a:r>
            <a:r>
              <a:rPr lang="en-US" sz="3200" dirty="0">
                <a:solidFill>
                  <a:schemeClr val="accent6">
                    <a:lumMod val="40000"/>
                    <a:lumOff val="60000"/>
                  </a:schemeClr>
                </a:solidFill>
              </a:rPr>
              <a:t>access to the personal data  </a:t>
            </a:r>
            <a:r>
              <a:rPr lang="is-IS" sz="3200" dirty="0">
                <a:solidFill>
                  <a:schemeClr val="accent6">
                    <a:lumMod val="40000"/>
                    <a:lumOff val="60000"/>
                  </a:schemeClr>
                </a:solidFill>
              </a:rPr>
              <a:t>… </a:t>
            </a:r>
            <a:r>
              <a:rPr lang="en-US" sz="3200" dirty="0">
                <a:solidFill>
                  <a:schemeClr val="accent6">
                    <a:lumMod val="40000"/>
                    <a:lumOff val="60000"/>
                  </a:schemeClr>
                </a:solidFill>
              </a:rPr>
              <a:t> </a:t>
            </a:r>
            <a:r>
              <a:rPr lang="es-ES" sz="3200" dirty="0">
                <a:solidFill>
                  <a:schemeClr val="accent6">
                    <a:lumMod val="40000"/>
                    <a:lumOff val="60000"/>
                  </a:schemeClr>
                </a:solidFill>
              </a:rPr>
              <a:t>[</a:t>
            </a:r>
            <a:r>
              <a:rPr lang="en-US" sz="3200" dirty="0">
                <a:solidFill>
                  <a:schemeClr val="accent6">
                    <a:lumMod val="40000"/>
                    <a:lumOff val="60000"/>
                  </a:schemeClr>
                </a:solidFill>
              </a:rPr>
              <a:t>information of] the </a:t>
            </a:r>
            <a:r>
              <a:rPr lang="en-US" sz="3200" dirty="0">
                <a:solidFill>
                  <a:srgbClr val="FFFF00"/>
                </a:solidFill>
              </a:rPr>
              <a:t>existence of automated decision-making</a:t>
            </a:r>
            <a:r>
              <a:rPr lang="en-US" sz="3200" dirty="0">
                <a:solidFill>
                  <a:schemeClr val="accent6">
                    <a:lumMod val="40000"/>
                    <a:lumOff val="60000"/>
                  </a:schemeClr>
                </a:solidFill>
              </a:rPr>
              <a:t>, including profiling, referred to in </a:t>
            </a:r>
            <a:r>
              <a:rPr lang="en-US" sz="3200" dirty="0">
                <a:solidFill>
                  <a:schemeClr val="accent6">
                    <a:lumMod val="40000"/>
                    <a:lumOff val="60000"/>
                  </a:schemeClr>
                </a:solidFill>
                <a:hlinkClick r:id="rId3" tooltip="Article 22 - Automated individual decision-making, including profiling"/>
              </a:rPr>
              <a:t>Article 22</a:t>
            </a:r>
            <a:r>
              <a:rPr lang="en-US" sz="3200" dirty="0">
                <a:solidFill>
                  <a:schemeClr val="accent6">
                    <a:lumMod val="40000"/>
                    <a:lumOff val="60000"/>
                  </a:schemeClr>
                </a:solidFill>
              </a:rPr>
              <a:t>(1) and (4) and, at least in those cases, meaningful information about the logic involved </a:t>
            </a:r>
            <a:r>
              <a:rPr lang="is-IS" sz="3200" dirty="0">
                <a:solidFill>
                  <a:schemeClr val="accent6">
                    <a:lumMod val="40000"/>
                    <a:lumOff val="60000"/>
                  </a:schemeClr>
                </a:solidFill>
              </a:rPr>
              <a:t>… &gt;&gt;</a:t>
            </a:r>
            <a:endParaRPr lang="en-US" sz="3200" dirty="0">
              <a:solidFill>
                <a:schemeClr val="accent6">
                  <a:lumMod val="40000"/>
                  <a:lumOff val="60000"/>
                </a:schemeClr>
              </a:solidFill>
            </a:endParaRPr>
          </a:p>
        </p:txBody>
      </p:sp>
      <p:sp>
        <p:nvSpPr>
          <p:cNvPr id="8" name="Date Placeholder 7"/>
          <p:cNvSpPr>
            <a:spLocks noGrp="1"/>
          </p:cNvSpPr>
          <p:nvPr>
            <p:ph type="dt" sz="half" idx="10"/>
          </p:nvPr>
        </p:nvSpPr>
        <p:spPr/>
        <p:txBody>
          <a:bodyPr/>
          <a:lstStyle/>
          <a:p>
            <a:r>
              <a:rPr lang="en-US"/>
              <a:t>6/20/18</a:t>
            </a:r>
            <a:endParaRPr lang="en-US" dirty="0"/>
          </a:p>
        </p:txBody>
      </p:sp>
      <p:sp>
        <p:nvSpPr>
          <p:cNvPr id="9" name="Slide Number Placeholder 8"/>
          <p:cNvSpPr>
            <a:spLocks noGrp="1"/>
          </p:cNvSpPr>
          <p:nvPr>
            <p:ph type="sldNum" sz="quarter" idx="12"/>
          </p:nvPr>
        </p:nvSpPr>
        <p:spPr/>
        <p:txBody>
          <a:bodyPr/>
          <a:lstStyle/>
          <a:p>
            <a:fld id="{1F5D808E-2700-496C-BA27-A15640AED02A}" type="slidenum">
              <a:rPr lang="en-US" smtClean="0"/>
              <a:pPr/>
              <a:t>37</a:t>
            </a:fld>
            <a:endParaRPr lang="en-US" dirty="0"/>
          </a:p>
        </p:txBody>
      </p:sp>
    </p:spTree>
    <p:extLst>
      <p:ext uri="{BB962C8B-B14F-4D97-AF65-F5344CB8AC3E}">
        <p14:creationId xmlns:p14="http://schemas.microsoft.com/office/powerpoint/2010/main" val="120753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1123950"/>
            <a:ext cx="8534400" cy="5127039"/>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38</a:t>
            </a:fld>
            <a:endParaRPr lang="en-US" dirty="0"/>
          </a:p>
        </p:txBody>
      </p:sp>
    </p:spTree>
    <p:extLst>
      <p:ext uri="{BB962C8B-B14F-4D97-AF65-F5344CB8AC3E}">
        <p14:creationId xmlns:p14="http://schemas.microsoft.com/office/powerpoint/2010/main" val="187861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Millenium</a:t>
            </a:r>
            <a:r>
              <a:rPr lang="en-US" dirty="0"/>
              <a:t> Initiative Goals</a:t>
            </a:r>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505200" y="1295400"/>
            <a:ext cx="3973645" cy="4892040"/>
          </a:xfrm>
          <a:prstGeom prst="rect">
            <a:avLst/>
          </a:prstGeom>
        </p:spPr>
      </p:pic>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3</a:t>
            </a:fld>
            <a:endParaRPr lang="en-US" dirty="0"/>
          </a:p>
        </p:txBody>
      </p:sp>
      <p:sp>
        <p:nvSpPr>
          <p:cNvPr id="8" name="TextBox 7"/>
          <p:cNvSpPr txBox="1"/>
          <p:nvPr/>
        </p:nvSpPr>
        <p:spPr>
          <a:xfrm>
            <a:off x="5029200" y="1584960"/>
            <a:ext cx="1600200" cy="646331"/>
          </a:xfrm>
          <a:prstGeom prst="rect">
            <a:avLst/>
          </a:prstGeom>
          <a:solidFill>
            <a:schemeClr val="bg1"/>
          </a:solidFill>
        </p:spPr>
        <p:txBody>
          <a:bodyPr wrap="square" rtlCol="0">
            <a:spAutoFit/>
          </a:bodyPr>
          <a:lstStyle/>
          <a:p>
            <a:r>
              <a:rPr lang="en-US" dirty="0">
                <a:latin typeface="Calibri" charset="0"/>
                <a:ea typeface="Calibri" charset="0"/>
                <a:cs typeface="Calibri" charset="0"/>
              </a:rPr>
              <a:t>RESEARCH EXCELENCE</a:t>
            </a:r>
          </a:p>
        </p:txBody>
      </p:sp>
      <p:sp>
        <p:nvSpPr>
          <p:cNvPr id="9" name="TextBox 8"/>
          <p:cNvSpPr txBox="1"/>
          <p:nvPr/>
        </p:nvSpPr>
        <p:spPr>
          <a:xfrm>
            <a:off x="5029200" y="2858869"/>
            <a:ext cx="1905000" cy="646331"/>
          </a:xfrm>
          <a:prstGeom prst="rect">
            <a:avLst/>
          </a:prstGeom>
          <a:solidFill>
            <a:schemeClr val="bg1"/>
          </a:solidFill>
        </p:spPr>
        <p:txBody>
          <a:bodyPr wrap="square" rtlCol="0">
            <a:spAutoFit/>
          </a:bodyPr>
          <a:lstStyle/>
          <a:p>
            <a:r>
              <a:rPr lang="en-US">
                <a:latin typeface="Calibri" charset="0"/>
                <a:ea typeface="Calibri" charset="0"/>
                <a:cs typeface="Calibri" charset="0"/>
              </a:rPr>
              <a:t>COLLABORATION &amp; NETWORKS</a:t>
            </a:r>
            <a:endParaRPr lang="en-US" dirty="0">
              <a:latin typeface="Calibri" charset="0"/>
              <a:ea typeface="Calibri" charset="0"/>
              <a:cs typeface="Calibri" charset="0"/>
            </a:endParaRPr>
          </a:p>
        </p:txBody>
      </p:sp>
      <p:sp>
        <p:nvSpPr>
          <p:cNvPr id="10" name="TextBox 9"/>
          <p:cNvSpPr txBox="1"/>
          <p:nvPr/>
        </p:nvSpPr>
        <p:spPr>
          <a:xfrm>
            <a:off x="4968240" y="4116480"/>
            <a:ext cx="2026920" cy="646331"/>
          </a:xfrm>
          <a:prstGeom prst="rect">
            <a:avLst/>
          </a:prstGeom>
          <a:solidFill>
            <a:schemeClr val="bg1"/>
          </a:solidFill>
        </p:spPr>
        <p:txBody>
          <a:bodyPr wrap="square" rtlCol="0">
            <a:spAutoFit/>
          </a:bodyPr>
          <a:lstStyle/>
          <a:p>
            <a:r>
              <a:rPr lang="en-US">
                <a:latin typeface="Calibri" charset="0"/>
                <a:ea typeface="Calibri" charset="0"/>
                <a:cs typeface="Calibri" charset="0"/>
              </a:rPr>
              <a:t>ADVANCED HUMAN CAPITAL</a:t>
            </a:r>
            <a:endParaRPr lang="en-US" dirty="0">
              <a:latin typeface="Calibri" charset="0"/>
              <a:ea typeface="Calibri" charset="0"/>
              <a:cs typeface="Calibri" charset="0"/>
            </a:endParaRPr>
          </a:p>
        </p:txBody>
      </p:sp>
      <p:sp>
        <p:nvSpPr>
          <p:cNvPr id="11" name="TextBox 10"/>
          <p:cNvSpPr txBox="1"/>
          <p:nvPr/>
        </p:nvSpPr>
        <p:spPr>
          <a:xfrm>
            <a:off x="5029200" y="5316257"/>
            <a:ext cx="1905000" cy="646331"/>
          </a:xfrm>
          <a:prstGeom prst="rect">
            <a:avLst/>
          </a:prstGeom>
          <a:solidFill>
            <a:schemeClr val="bg1"/>
          </a:solidFill>
        </p:spPr>
        <p:txBody>
          <a:bodyPr wrap="square" rtlCol="0">
            <a:spAutoFit/>
          </a:bodyPr>
          <a:lstStyle/>
          <a:p>
            <a:r>
              <a:rPr lang="en-US" dirty="0">
                <a:latin typeface="Calibri" charset="0"/>
                <a:ea typeface="Calibri" charset="0"/>
                <a:cs typeface="Calibri" charset="0"/>
              </a:rPr>
              <a:t>OUTREACH &amp;</a:t>
            </a:r>
          </a:p>
          <a:p>
            <a:r>
              <a:rPr lang="en-US" dirty="0">
                <a:latin typeface="Calibri" charset="0"/>
                <a:ea typeface="Calibri" charset="0"/>
                <a:cs typeface="Calibri" charset="0"/>
              </a:rPr>
              <a:t>SOCIAL IMPACT</a:t>
            </a:r>
          </a:p>
        </p:txBody>
      </p:sp>
      <p:sp>
        <p:nvSpPr>
          <p:cNvPr id="12" name="TextBox 11"/>
          <p:cNvSpPr txBox="1"/>
          <p:nvPr/>
        </p:nvSpPr>
        <p:spPr>
          <a:xfrm>
            <a:off x="472440" y="2731485"/>
            <a:ext cx="2488115" cy="1384995"/>
          </a:xfrm>
          <a:prstGeom prst="rect">
            <a:avLst/>
          </a:prstGeom>
          <a:noFill/>
        </p:spPr>
        <p:txBody>
          <a:bodyPr wrap="square" rtlCol="0">
            <a:spAutoFit/>
          </a:bodyPr>
          <a:lstStyle/>
          <a:p>
            <a:pPr algn="ctr"/>
            <a:r>
              <a:rPr lang="en-US" sz="2800" i="1" dirty="0"/>
              <a:t>Improve quality and impact of Chilean research</a:t>
            </a:r>
          </a:p>
        </p:txBody>
      </p:sp>
    </p:spTree>
    <p:extLst>
      <p:ext uri="{BB962C8B-B14F-4D97-AF65-F5344CB8AC3E}">
        <p14:creationId xmlns:p14="http://schemas.microsoft.com/office/powerpoint/2010/main" val="73795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1123950"/>
            <a:ext cx="8534400" cy="5127039"/>
          </a:xfrm>
          <a:prstGeom prst="rect">
            <a:avLst/>
          </a:prstGeom>
        </p:spPr>
      </p:pic>
      <p:sp>
        <p:nvSpPr>
          <p:cNvPr id="8" name="TextBox 7"/>
          <p:cNvSpPr txBox="1"/>
          <p:nvPr/>
        </p:nvSpPr>
        <p:spPr>
          <a:xfrm>
            <a:off x="476250" y="2514600"/>
            <a:ext cx="7620000" cy="3539430"/>
          </a:xfrm>
          <a:prstGeom prst="rect">
            <a:avLst/>
          </a:prstGeom>
          <a:solidFill>
            <a:schemeClr val="tx1"/>
          </a:solidFill>
        </p:spPr>
        <p:txBody>
          <a:bodyPr wrap="square" rtlCol="0">
            <a:spAutoFit/>
          </a:bodyPr>
          <a:lstStyle/>
          <a:p>
            <a:pPr algn="ctr"/>
            <a:r>
              <a:rPr lang="en-US" sz="3200" dirty="0">
                <a:solidFill>
                  <a:schemeClr val="accent6">
                    <a:lumMod val="40000"/>
                    <a:lumOff val="60000"/>
                  </a:schemeClr>
                </a:solidFill>
              </a:rPr>
              <a:t>I</a:t>
            </a:r>
          </a:p>
          <a:p>
            <a:r>
              <a:rPr lang="en-US" sz="3200" dirty="0">
                <a:solidFill>
                  <a:schemeClr val="accent6">
                    <a:lumMod val="40000"/>
                    <a:lumOff val="60000"/>
                  </a:schemeClr>
                </a:solidFill>
              </a:rPr>
              <a:t>&lt;&lt;The data subject shall have the right not to be subject to a </a:t>
            </a:r>
            <a:r>
              <a:rPr lang="en-US" sz="3200" dirty="0">
                <a:solidFill>
                  <a:srgbClr val="FFFF00"/>
                </a:solidFill>
              </a:rPr>
              <a:t>decision based solely on automated processing</a:t>
            </a:r>
            <a:r>
              <a:rPr lang="en-US" sz="3200" dirty="0">
                <a:solidFill>
                  <a:schemeClr val="accent6">
                    <a:lumMod val="40000"/>
                    <a:lumOff val="60000"/>
                  </a:schemeClr>
                </a:solidFill>
              </a:rPr>
              <a:t>, including profiling, which </a:t>
            </a:r>
            <a:r>
              <a:rPr lang="en-US" sz="3200" dirty="0">
                <a:solidFill>
                  <a:srgbClr val="FFFF00"/>
                </a:solidFill>
              </a:rPr>
              <a:t>produces legal effects concerning him or her or similarly significantly affects him or her</a:t>
            </a:r>
            <a:r>
              <a:rPr lang="en-US" sz="3200" dirty="0">
                <a:solidFill>
                  <a:schemeClr val="accent6">
                    <a:lumMod val="40000"/>
                    <a:lumOff val="60000"/>
                  </a:schemeClr>
                </a:solidFill>
              </a:rPr>
              <a:t>.</a:t>
            </a:r>
            <a:r>
              <a:rPr lang="is-IS" sz="3200" dirty="0">
                <a:solidFill>
                  <a:schemeClr val="accent6">
                    <a:lumMod val="40000"/>
                    <a:lumOff val="60000"/>
                  </a:schemeClr>
                </a:solidFill>
              </a:rPr>
              <a:t>… &gt;&gt;</a:t>
            </a:r>
            <a:endParaRPr lang="en-US" sz="3200" dirty="0">
              <a:solidFill>
                <a:schemeClr val="accent6">
                  <a:lumMod val="40000"/>
                  <a:lumOff val="60000"/>
                </a:schemeClr>
              </a:solidFill>
            </a:endParaRPr>
          </a:p>
        </p:txBody>
      </p:sp>
      <p:sp>
        <p:nvSpPr>
          <p:cNvPr id="3" name="Date Placeholder 2"/>
          <p:cNvSpPr>
            <a:spLocks noGrp="1"/>
          </p:cNvSpPr>
          <p:nvPr>
            <p:ph type="dt" sz="half" idx="10"/>
          </p:nvPr>
        </p:nvSpPr>
        <p:spPr/>
        <p:txBody>
          <a:bodyPr/>
          <a:lstStyle/>
          <a:p>
            <a:r>
              <a:rPr lang="en-US"/>
              <a:t>6/20/18</a:t>
            </a:r>
            <a:endParaRPr lang="en-US" dirty="0"/>
          </a:p>
        </p:txBody>
      </p:sp>
      <p:sp>
        <p:nvSpPr>
          <p:cNvPr id="9" name="Slide Number Placeholder 8"/>
          <p:cNvSpPr>
            <a:spLocks noGrp="1"/>
          </p:cNvSpPr>
          <p:nvPr>
            <p:ph type="sldNum" sz="quarter" idx="12"/>
          </p:nvPr>
        </p:nvSpPr>
        <p:spPr/>
        <p:txBody>
          <a:bodyPr/>
          <a:lstStyle/>
          <a:p>
            <a:fld id="{1F5D808E-2700-496C-BA27-A15640AED02A}" type="slidenum">
              <a:rPr lang="en-US" smtClean="0"/>
              <a:pPr/>
              <a:t>39</a:t>
            </a:fld>
            <a:endParaRPr lang="en-US" dirty="0"/>
          </a:p>
        </p:txBody>
      </p:sp>
    </p:spTree>
    <p:extLst>
      <p:ext uri="{BB962C8B-B14F-4D97-AF65-F5344CB8AC3E}">
        <p14:creationId xmlns:p14="http://schemas.microsoft.com/office/powerpoint/2010/main" val="1202377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Recital 71</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990600"/>
            <a:ext cx="8229600" cy="5327789"/>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40</a:t>
            </a:fld>
            <a:endParaRPr lang="en-US" dirty="0"/>
          </a:p>
        </p:txBody>
      </p:sp>
    </p:spTree>
    <p:extLst>
      <p:ext uri="{BB962C8B-B14F-4D97-AF65-F5344CB8AC3E}">
        <p14:creationId xmlns:p14="http://schemas.microsoft.com/office/powerpoint/2010/main" val="284998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Recital 71</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990600"/>
            <a:ext cx="8229600" cy="5327789"/>
          </a:xfrm>
          <a:prstGeom prst="rect">
            <a:avLst/>
          </a:prstGeom>
        </p:spPr>
      </p:pic>
      <p:sp>
        <p:nvSpPr>
          <p:cNvPr id="3" name="Rectangle 2"/>
          <p:cNvSpPr/>
          <p:nvPr/>
        </p:nvSpPr>
        <p:spPr>
          <a:xfrm>
            <a:off x="457200" y="2362200"/>
            <a:ext cx="8229600" cy="3046988"/>
          </a:xfrm>
          <a:prstGeom prst="rect">
            <a:avLst/>
          </a:prstGeom>
          <a:solidFill>
            <a:schemeClr val="tx1"/>
          </a:solidFill>
        </p:spPr>
        <p:txBody>
          <a:bodyPr wrap="square" rtlCol="0">
            <a:spAutoFit/>
          </a:bodyPr>
          <a:lstStyle/>
          <a:p>
            <a:r>
              <a:rPr lang="en-US" sz="3200" dirty="0">
                <a:solidFill>
                  <a:schemeClr val="accent6">
                    <a:lumMod val="40000"/>
                    <a:lumOff val="60000"/>
                  </a:schemeClr>
                </a:solidFill>
              </a:rPr>
              <a:t>In order to </a:t>
            </a:r>
            <a:r>
              <a:rPr lang="en-US" sz="3200" dirty="0">
                <a:solidFill>
                  <a:srgbClr val="FFFF00"/>
                </a:solidFill>
              </a:rPr>
              <a:t>ensure fair and transparent processing in respect of the data subject</a:t>
            </a:r>
            <a:r>
              <a:rPr lang="en-US" sz="3200" dirty="0">
                <a:solidFill>
                  <a:schemeClr val="accent6">
                    <a:lumMod val="40000"/>
                    <a:lumOff val="60000"/>
                  </a:schemeClr>
                </a:solidFill>
              </a:rPr>
              <a:t>, taking into account the specific circumstances and context in which the personal data are processed, the controller </a:t>
            </a:r>
            <a:r>
              <a:rPr lang="en-US" sz="3200" dirty="0">
                <a:solidFill>
                  <a:srgbClr val="FFFF00"/>
                </a:solidFill>
              </a:rPr>
              <a:t>should use appropriate mathematical or statistical procedures for the profiling </a:t>
            </a:r>
            <a:r>
              <a:rPr lang="is-IS" sz="3200" dirty="0">
                <a:solidFill>
                  <a:schemeClr val="accent6">
                    <a:lumMod val="40000"/>
                    <a:lumOff val="60000"/>
                  </a:schemeClr>
                </a:solidFill>
              </a:rPr>
              <a:t>…</a:t>
            </a:r>
            <a:endParaRPr lang="en-US" sz="3200" dirty="0">
              <a:solidFill>
                <a:schemeClr val="accent6">
                  <a:lumMod val="40000"/>
                  <a:lumOff val="60000"/>
                </a:schemeClr>
              </a:solidFill>
            </a:endParaRPr>
          </a:p>
        </p:txBody>
      </p:sp>
      <p:sp>
        <p:nvSpPr>
          <p:cNvPr id="8" name="Date Placeholder 7"/>
          <p:cNvSpPr>
            <a:spLocks noGrp="1"/>
          </p:cNvSpPr>
          <p:nvPr>
            <p:ph type="dt" sz="half" idx="10"/>
          </p:nvPr>
        </p:nvSpPr>
        <p:spPr/>
        <p:txBody>
          <a:bodyPr/>
          <a:lstStyle/>
          <a:p>
            <a:r>
              <a:rPr lang="en-US"/>
              <a:t>6/20/18</a:t>
            </a:r>
            <a:endParaRPr lang="en-US" dirty="0"/>
          </a:p>
        </p:txBody>
      </p:sp>
      <p:sp>
        <p:nvSpPr>
          <p:cNvPr id="9" name="Slide Number Placeholder 8"/>
          <p:cNvSpPr>
            <a:spLocks noGrp="1"/>
          </p:cNvSpPr>
          <p:nvPr>
            <p:ph type="sldNum" sz="quarter" idx="12"/>
          </p:nvPr>
        </p:nvSpPr>
        <p:spPr/>
        <p:txBody>
          <a:bodyPr/>
          <a:lstStyle/>
          <a:p>
            <a:fld id="{1F5D808E-2700-496C-BA27-A15640AED02A}" type="slidenum">
              <a:rPr lang="en-US" smtClean="0"/>
              <a:pPr/>
              <a:t>41</a:t>
            </a:fld>
            <a:endParaRPr lang="en-US" dirty="0"/>
          </a:p>
        </p:txBody>
      </p:sp>
    </p:spTree>
    <p:extLst>
      <p:ext uri="{BB962C8B-B14F-4D97-AF65-F5344CB8AC3E}">
        <p14:creationId xmlns:p14="http://schemas.microsoft.com/office/powerpoint/2010/main" val="1692873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Initiatives (2018)  </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42</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981" y="990600"/>
            <a:ext cx="4115237" cy="441960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024" y="5257800"/>
            <a:ext cx="3867151" cy="122055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76800" y="1000125"/>
            <a:ext cx="3596142" cy="3418197"/>
          </a:xfrm>
          <a:prstGeom prst="rect">
            <a:avLst/>
          </a:prstGeom>
        </p:spPr>
      </p:pic>
      <p:sp>
        <p:nvSpPr>
          <p:cNvPr id="10" name="Rectangle 9"/>
          <p:cNvSpPr/>
          <p:nvPr/>
        </p:nvSpPr>
        <p:spPr>
          <a:xfrm>
            <a:off x="4781776" y="4419600"/>
            <a:ext cx="3828823" cy="2062103"/>
          </a:xfrm>
          <a:prstGeom prst="rect">
            <a:avLst/>
          </a:prstGeom>
        </p:spPr>
        <p:txBody>
          <a:bodyPr wrap="square">
            <a:spAutoFit/>
          </a:bodyPr>
          <a:lstStyle/>
          <a:p>
            <a:r>
              <a:rPr lang="en-US" sz="1600" dirty="0">
                <a:solidFill>
                  <a:srgbClr val="000000"/>
                </a:solidFill>
                <a:latin typeface="Tahoma" charset="0"/>
              </a:rPr>
              <a:t>This bill would require the creation of a task force that provides recommendations on how information on agency automated decision systems may be shared with the public and how agencies may address instances where people are harmed by agency automated decision systems.</a:t>
            </a:r>
            <a:endParaRPr lang="en-US" sz="1600" dirty="0"/>
          </a:p>
        </p:txBody>
      </p:sp>
    </p:spTree>
    <p:extLst>
      <p:ext uri="{BB962C8B-B14F-4D97-AF65-F5344CB8AC3E}">
        <p14:creationId xmlns:p14="http://schemas.microsoft.com/office/powerpoint/2010/main" val="334999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ML and GDPR</a:t>
            </a:r>
            <a:endParaRPr lang="en-US" dirty="0"/>
          </a:p>
        </p:txBody>
      </p:sp>
      <p:sp>
        <p:nvSpPr>
          <p:cNvPr id="3" name="Content Placeholder 2"/>
          <p:cNvSpPr>
            <a:spLocks noGrp="1"/>
          </p:cNvSpPr>
          <p:nvPr>
            <p:ph idx="1"/>
          </p:nvPr>
        </p:nvSpPr>
        <p:spPr>
          <a:xfrm>
            <a:off x="152400" y="976312"/>
            <a:ext cx="8839200" cy="4343400"/>
          </a:xfrm>
        </p:spPr>
        <p:txBody>
          <a:bodyPr/>
          <a:lstStyle/>
          <a:p>
            <a:pPr marL="0" indent="0">
              <a:buNone/>
            </a:pPr>
            <a:endParaRPr lang="en-US" dirty="0"/>
          </a:p>
          <a:p>
            <a:r>
              <a:rPr lang="en-US" dirty="0"/>
              <a:t>How do we explain Machine Learning models?</a:t>
            </a:r>
          </a:p>
          <a:p>
            <a:pPr marL="0" indent="0">
              <a:buNone/>
            </a:pPr>
            <a:endParaRPr lang="en-US" dirty="0"/>
          </a:p>
          <a:p>
            <a:r>
              <a:rPr lang="en-US" dirty="0"/>
              <a:t>From Decision Trees to Deep Neural Networks</a:t>
            </a:r>
          </a:p>
          <a:p>
            <a:endParaRPr lang="en-US" dirty="0"/>
          </a:p>
          <a:p>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578" y="3657600"/>
            <a:ext cx="3282043" cy="190500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3657600"/>
            <a:ext cx="3380701" cy="2027173"/>
          </a:xfrm>
          <a:prstGeom prst="rect">
            <a:avLst/>
          </a:prstGeom>
        </p:spPr>
      </p:pic>
      <p:sp>
        <p:nvSpPr>
          <p:cNvPr id="9" name="TextBox 8"/>
          <p:cNvSpPr txBox="1"/>
          <p:nvPr/>
        </p:nvSpPr>
        <p:spPr>
          <a:xfrm>
            <a:off x="492578" y="5684773"/>
            <a:ext cx="3426279" cy="646331"/>
          </a:xfrm>
          <a:prstGeom prst="rect">
            <a:avLst/>
          </a:prstGeom>
          <a:noFill/>
        </p:spPr>
        <p:txBody>
          <a:bodyPr wrap="square" rtlCol="0">
            <a:spAutoFit/>
          </a:bodyPr>
          <a:lstStyle/>
          <a:p>
            <a:r>
              <a:rPr lang="en-US" dirty="0"/>
              <a:t>Explainable decision model, explicit variables, not </a:t>
            </a:r>
            <a:r>
              <a:rPr lang="en-US"/>
              <a:t>very accurate</a:t>
            </a:r>
          </a:p>
        </p:txBody>
      </p:sp>
      <p:sp>
        <p:nvSpPr>
          <p:cNvPr id="10" name="TextBox 9"/>
          <p:cNvSpPr txBox="1"/>
          <p:nvPr/>
        </p:nvSpPr>
        <p:spPr>
          <a:xfrm>
            <a:off x="5181600" y="5697408"/>
            <a:ext cx="3282043" cy="646331"/>
          </a:xfrm>
          <a:prstGeom prst="rect">
            <a:avLst/>
          </a:prstGeom>
          <a:noFill/>
        </p:spPr>
        <p:txBody>
          <a:bodyPr wrap="square" rtlCol="0">
            <a:spAutoFit/>
          </a:bodyPr>
          <a:lstStyle/>
          <a:p>
            <a:r>
              <a:rPr lang="en-US" dirty="0"/>
              <a:t>Black-box decision model, </a:t>
            </a:r>
          </a:p>
          <a:p>
            <a:r>
              <a:rPr lang="en-US" dirty="0"/>
              <a:t>latent variables, accurate</a:t>
            </a:r>
          </a:p>
        </p:txBody>
      </p:sp>
      <p:sp>
        <p:nvSpPr>
          <p:cNvPr id="11" name="Date Placeholder 10"/>
          <p:cNvSpPr>
            <a:spLocks noGrp="1"/>
          </p:cNvSpPr>
          <p:nvPr>
            <p:ph type="dt" sz="half" idx="10"/>
          </p:nvPr>
        </p:nvSpPr>
        <p:spPr/>
        <p:txBody>
          <a:bodyPr/>
          <a:lstStyle/>
          <a:p>
            <a:r>
              <a:rPr lang="en-US"/>
              <a:t>6/20/18</a:t>
            </a:r>
            <a:endParaRPr lang="en-US" dirty="0"/>
          </a:p>
        </p:txBody>
      </p:sp>
      <p:sp>
        <p:nvSpPr>
          <p:cNvPr id="12" name="Slide Number Placeholder 11"/>
          <p:cNvSpPr>
            <a:spLocks noGrp="1"/>
          </p:cNvSpPr>
          <p:nvPr>
            <p:ph type="sldNum" sz="quarter" idx="12"/>
          </p:nvPr>
        </p:nvSpPr>
        <p:spPr/>
        <p:txBody>
          <a:bodyPr/>
          <a:lstStyle/>
          <a:p>
            <a:fld id="{1F5D808E-2700-496C-BA27-A15640AED02A}" type="slidenum">
              <a:rPr lang="en-US" smtClean="0"/>
              <a:pPr/>
              <a:t>43</a:t>
            </a:fld>
            <a:endParaRPr lang="en-US" dirty="0"/>
          </a:p>
        </p:txBody>
      </p:sp>
    </p:spTree>
    <p:extLst>
      <p:ext uri="{BB962C8B-B14F-4D97-AF65-F5344CB8AC3E}">
        <p14:creationId xmlns:p14="http://schemas.microsoft.com/office/powerpoint/2010/main" val="196683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Are there methods to explain models?</a:t>
            </a:r>
          </a:p>
          <a:p>
            <a:pPr lvl="1"/>
            <a:r>
              <a:rPr lang="en-US" dirty="0"/>
              <a:t>Can we create methods to help us explain decisions made by complex models such as DNN ?</a:t>
            </a:r>
          </a:p>
          <a:p>
            <a:pPr lvl="1"/>
            <a:endParaRPr lang="en-US" dirty="0"/>
          </a:p>
          <a:p>
            <a:r>
              <a:rPr lang="en-US" dirty="0"/>
              <a:t>Can visualization &amp; interaction help in this issue?</a:t>
            </a:r>
          </a:p>
          <a:p>
            <a:endParaRPr lang="en-US" dirty="0"/>
          </a:p>
          <a:p>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7" name="Date Placeholder 6"/>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44</a:t>
            </a:fld>
            <a:endParaRPr lang="en-US" dirty="0"/>
          </a:p>
        </p:txBody>
      </p:sp>
    </p:spTree>
    <p:extLst>
      <p:ext uri="{BB962C8B-B14F-4D97-AF65-F5344CB8AC3E}">
        <p14:creationId xmlns:p14="http://schemas.microsoft.com/office/powerpoint/2010/main" val="729207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Vis 2016</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45</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5762" y="990600"/>
            <a:ext cx="8686800" cy="5417673"/>
          </a:xfrm>
          <a:prstGeom prst="rect">
            <a:avLst/>
          </a:prstGeom>
        </p:spPr>
      </p:pic>
    </p:spTree>
    <p:extLst>
      <p:ext uri="{BB962C8B-B14F-4D97-AF65-F5344CB8AC3E}">
        <p14:creationId xmlns:p14="http://schemas.microsoft.com/office/powerpoint/2010/main" val="32214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46</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95400"/>
            <a:ext cx="9144000" cy="4540792"/>
          </a:xfrm>
          <a:prstGeom prst="rect">
            <a:avLst/>
          </a:prstGeom>
        </p:spPr>
      </p:pic>
    </p:spTree>
    <p:extLst>
      <p:ext uri="{BB962C8B-B14F-4D97-AF65-F5344CB8AC3E}">
        <p14:creationId xmlns:p14="http://schemas.microsoft.com/office/powerpoint/2010/main" val="42692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VIS 2017</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423158"/>
            <a:ext cx="9144000" cy="4011683"/>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47</a:t>
            </a:fld>
            <a:endParaRPr lang="en-US" dirty="0"/>
          </a:p>
        </p:txBody>
      </p:sp>
    </p:spTree>
    <p:extLst>
      <p:ext uri="{BB962C8B-B14F-4D97-AF65-F5344CB8AC3E}">
        <p14:creationId xmlns:p14="http://schemas.microsoft.com/office/powerpoint/2010/main" val="189315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2017 VAST Best Paper</a:t>
            </a:r>
          </a:p>
        </p:txBody>
      </p:sp>
      <p:sp>
        <p:nvSpPr>
          <p:cNvPr id="3" name="Content Placeholder 2"/>
          <p:cNvSpPr>
            <a:spLocks noGrp="1"/>
          </p:cNvSpPr>
          <p:nvPr>
            <p:ph idx="1"/>
          </p:nvPr>
        </p:nvSpPr>
        <p:spPr/>
        <p:txBody>
          <a:bodyPr>
            <a:normAutofit/>
          </a:bodyPr>
          <a:lstStyle/>
          <a:p>
            <a:r>
              <a:rPr lang="en-US" b="1" dirty="0"/>
              <a:t>Visualizing Dataflow Graphs of Deep Learning Models in </a:t>
            </a:r>
            <a:r>
              <a:rPr lang="en-US" b="1" dirty="0" err="1"/>
              <a:t>TensorFlow</a:t>
            </a:r>
            <a:r>
              <a:rPr lang="en-US" dirty="0"/>
              <a:t> </a:t>
            </a:r>
            <a:br>
              <a:rPr lang="en-US" dirty="0"/>
            </a:br>
            <a:r>
              <a:rPr lang="en-US" sz="2000" dirty="0"/>
              <a:t>Authors: </a:t>
            </a:r>
            <a:r>
              <a:rPr lang="en-US" sz="2000" dirty="0" err="1"/>
              <a:t>Kanit</a:t>
            </a:r>
            <a:r>
              <a:rPr lang="en-US" sz="2000" dirty="0"/>
              <a:t> </a:t>
            </a:r>
            <a:r>
              <a:rPr lang="en-US" sz="2000" dirty="0" err="1"/>
              <a:t>Wongsuphasawat</a:t>
            </a:r>
            <a:r>
              <a:rPr lang="en-US" sz="2000" dirty="0"/>
              <a:t>, Daniel </a:t>
            </a:r>
            <a:r>
              <a:rPr lang="en-US" sz="2000" dirty="0" err="1"/>
              <a:t>Smilkov</a:t>
            </a:r>
            <a:r>
              <a:rPr lang="en-US" sz="2000" dirty="0"/>
              <a:t>, James Wexler, </a:t>
            </a:r>
            <a:r>
              <a:rPr lang="en-US" sz="2000" dirty="0" err="1"/>
              <a:t>Jimbo</a:t>
            </a:r>
            <a:r>
              <a:rPr lang="en-US" sz="2000" dirty="0"/>
              <a:t> Wilson, Dandelion </a:t>
            </a:r>
            <a:r>
              <a:rPr lang="en-US" sz="2000" dirty="0" err="1"/>
              <a:t>Mané</a:t>
            </a:r>
            <a:r>
              <a:rPr lang="en-US" sz="2000" dirty="0"/>
              <a:t>, Doug Fritz, </a:t>
            </a:r>
            <a:r>
              <a:rPr lang="en-US" sz="2000" dirty="0" err="1"/>
              <a:t>Dilip</a:t>
            </a:r>
            <a:r>
              <a:rPr lang="en-US" sz="2000" dirty="0"/>
              <a:t> Krishnan, Fernanda B. </a:t>
            </a:r>
            <a:r>
              <a:rPr lang="en-US" sz="2000" dirty="0" err="1"/>
              <a:t>Viégas</a:t>
            </a:r>
            <a:r>
              <a:rPr lang="en-US" sz="2000" dirty="0"/>
              <a:t>, and Martin Wattenberg</a:t>
            </a:r>
          </a:p>
          <a:p>
            <a:endParaRPr lang="en-US" sz="2000"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3371927"/>
            <a:ext cx="5359400" cy="2962198"/>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3800" y="3243262"/>
            <a:ext cx="1978329" cy="3200400"/>
          </a:xfrm>
          <a:prstGeom prst="rect">
            <a:avLst/>
          </a:prstGeom>
        </p:spPr>
      </p:pic>
      <p:sp>
        <p:nvSpPr>
          <p:cNvPr id="9" name="Date Placeholder 8"/>
          <p:cNvSpPr>
            <a:spLocks noGrp="1"/>
          </p:cNvSpPr>
          <p:nvPr>
            <p:ph type="dt" sz="half" idx="10"/>
          </p:nvPr>
        </p:nvSpPr>
        <p:spPr/>
        <p:txBody>
          <a:bodyPr/>
          <a:lstStyle/>
          <a:p>
            <a:r>
              <a:rPr lang="en-US"/>
              <a:t>6/20/18</a:t>
            </a:r>
            <a:endParaRPr lang="en-US" dirty="0"/>
          </a:p>
        </p:txBody>
      </p:sp>
      <p:sp>
        <p:nvSpPr>
          <p:cNvPr id="10" name="Slide Number Placeholder 9"/>
          <p:cNvSpPr>
            <a:spLocks noGrp="1"/>
          </p:cNvSpPr>
          <p:nvPr>
            <p:ph type="sldNum" sz="quarter" idx="12"/>
          </p:nvPr>
        </p:nvSpPr>
        <p:spPr/>
        <p:txBody>
          <a:bodyPr/>
          <a:lstStyle/>
          <a:p>
            <a:fld id="{1F5D808E-2700-496C-BA27-A15640AED02A}" type="slidenum">
              <a:rPr lang="en-US" smtClean="0"/>
              <a:pPr/>
              <a:t>48</a:t>
            </a:fld>
            <a:endParaRPr lang="en-US" dirty="0"/>
          </a:p>
        </p:txBody>
      </p:sp>
    </p:spTree>
    <p:extLst>
      <p:ext uri="{BB962C8B-B14F-4D97-AF65-F5344CB8AC3E}">
        <p14:creationId xmlns:p14="http://schemas.microsoft.com/office/powerpoint/2010/main" val="193274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Millennium Initiative IMFD</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4</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 y="1133856"/>
            <a:ext cx="8458200" cy="4851258"/>
          </a:xfrm>
          <a:prstGeom prst="rect">
            <a:avLst/>
          </a:prstGeom>
        </p:spPr>
      </p:pic>
      <p:sp>
        <p:nvSpPr>
          <p:cNvPr id="3" name="TextBox 2"/>
          <p:cNvSpPr txBox="1"/>
          <p:nvPr/>
        </p:nvSpPr>
        <p:spPr>
          <a:xfrm>
            <a:off x="2493264" y="1620273"/>
            <a:ext cx="4495800" cy="1077218"/>
          </a:xfrm>
          <a:prstGeom prst="rect">
            <a:avLst/>
          </a:prstGeom>
          <a:solidFill>
            <a:schemeClr val="tx1"/>
          </a:solidFill>
        </p:spPr>
        <p:txBody>
          <a:bodyPr wrap="square" rtlCol="0">
            <a:spAutoFit/>
          </a:bodyPr>
          <a:lstStyle/>
          <a:p>
            <a:pPr algn="ctr"/>
            <a:r>
              <a:rPr lang="en-US" sz="3200" dirty="0">
                <a:solidFill>
                  <a:srgbClr val="FFFF00"/>
                </a:solidFill>
              </a:rPr>
              <a:t>Funding for 10 years (</a:t>
            </a:r>
            <a:r>
              <a:rPr lang="es-ES" sz="3200" dirty="0">
                <a:solidFill>
                  <a:srgbClr val="FFFF00"/>
                </a:solidFill>
              </a:rPr>
              <a:t>~</a:t>
            </a:r>
            <a:r>
              <a:rPr lang="en-US" sz="3200" dirty="0">
                <a:solidFill>
                  <a:srgbClr val="FFFF00"/>
                </a:solidFill>
              </a:rPr>
              <a:t>1.3M euros per year)</a:t>
            </a:r>
          </a:p>
        </p:txBody>
      </p:sp>
      <p:sp>
        <p:nvSpPr>
          <p:cNvPr id="8" name="TextBox 7"/>
          <p:cNvSpPr txBox="1"/>
          <p:nvPr/>
        </p:nvSpPr>
        <p:spPr>
          <a:xfrm>
            <a:off x="2493264" y="2945225"/>
            <a:ext cx="4495800" cy="1077218"/>
          </a:xfrm>
          <a:prstGeom prst="rect">
            <a:avLst/>
          </a:prstGeom>
          <a:solidFill>
            <a:schemeClr val="tx1"/>
          </a:solidFill>
        </p:spPr>
        <p:txBody>
          <a:bodyPr wrap="square" rtlCol="0">
            <a:spAutoFit/>
          </a:bodyPr>
          <a:lstStyle/>
          <a:p>
            <a:pPr algn="ctr"/>
            <a:r>
              <a:rPr lang="en-US" sz="3200" dirty="0">
                <a:solidFill>
                  <a:srgbClr val="FFFF00"/>
                </a:solidFill>
              </a:rPr>
              <a:t>Four main institutions:</a:t>
            </a:r>
          </a:p>
          <a:p>
            <a:pPr algn="ctr"/>
            <a:r>
              <a:rPr lang="en-US" sz="3200" dirty="0">
                <a:solidFill>
                  <a:srgbClr val="FFFF00"/>
                </a:solidFill>
              </a:rPr>
              <a:t>PUC, </a:t>
            </a:r>
            <a:r>
              <a:rPr lang="en-US" sz="3200" dirty="0" err="1">
                <a:solidFill>
                  <a:srgbClr val="FFFF00"/>
                </a:solidFill>
              </a:rPr>
              <a:t>UChile</a:t>
            </a:r>
            <a:r>
              <a:rPr lang="en-US" sz="3200" dirty="0">
                <a:solidFill>
                  <a:srgbClr val="FFFF00"/>
                </a:solidFill>
              </a:rPr>
              <a:t>, USM, </a:t>
            </a:r>
            <a:r>
              <a:rPr lang="en-US" sz="3200" dirty="0" err="1">
                <a:solidFill>
                  <a:srgbClr val="FFFF00"/>
                </a:solidFill>
              </a:rPr>
              <a:t>UdeC</a:t>
            </a:r>
            <a:endParaRPr lang="en-US" sz="3200" dirty="0">
              <a:solidFill>
                <a:srgbClr val="FFFF00"/>
              </a:solidFill>
            </a:endParaRPr>
          </a:p>
        </p:txBody>
      </p:sp>
      <p:sp>
        <p:nvSpPr>
          <p:cNvPr id="9" name="TextBox 8"/>
          <p:cNvSpPr txBox="1"/>
          <p:nvPr/>
        </p:nvSpPr>
        <p:spPr>
          <a:xfrm>
            <a:off x="1295400" y="4410364"/>
            <a:ext cx="6705600" cy="1569660"/>
          </a:xfrm>
          <a:prstGeom prst="rect">
            <a:avLst/>
          </a:prstGeom>
          <a:solidFill>
            <a:schemeClr val="tx1"/>
          </a:solidFill>
        </p:spPr>
        <p:txBody>
          <a:bodyPr wrap="square" rtlCol="0">
            <a:spAutoFit/>
          </a:bodyPr>
          <a:lstStyle/>
          <a:p>
            <a:pPr algn="ctr"/>
            <a:r>
              <a:rPr lang="en-US" sz="3200" dirty="0">
                <a:solidFill>
                  <a:srgbClr val="FFFF00"/>
                </a:solidFill>
              </a:rPr>
              <a:t>15 associate researchers</a:t>
            </a:r>
          </a:p>
          <a:p>
            <a:pPr algn="ctr"/>
            <a:r>
              <a:rPr lang="en-US" sz="3200" dirty="0">
                <a:solidFill>
                  <a:srgbClr val="FFFF00"/>
                </a:solidFill>
              </a:rPr>
              <a:t>+</a:t>
            </a:r>
          </a:p>
          <a:p>
            <a:pPr algn="ctr"/>
            <a:r>
              <a:rPr lang="en-US" sz="3200" dirty="0">
                <a:solidFill>
                  <a:srgbClr val="FFFF00"/>
                </a:solidFill>
              </a:rPr>
              <a:t>15 young and adjunct researchers</a:t>
            </a:r>
          </a:p>
        </p:txBody>
      </p:sp>
    </p:spTree>
    <p:extLst>
      <p:ext uri="{BB962C8B-B14F-4D97-AF65-F5344CB8AC3E}">
        <p14:creationId xmlns:p14="http://schemas.microsoft.com/office/powerpoint/2010/main" val="12614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RNNs work?</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6800" y="990600"/>
            <a:ext cx="7010400" cy="5493156"/>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49</a:t>
            </a:fld>
            <a:endParaRPr lang="en-US" dirty="0"/>
          </a:p>
        </p:txBody>
      </p:sp>
    </p:spTree>
    <p:extLst>
      <p:ext uri="{BB962C8B-B14F-4D97-AF65-F5344CB8AC3E}">
        <p14:creationId xmlns:p14="http://schemas.microsoft.com/office/powerpoint/2010/main" val="995977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CNNs learn hierarchies ?</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800" y="990600"/>
            <a:ext cx="7772400" cy="5463208"/>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50</a:t>
            </a:fld>
            <a:endParaRPr lang="en-US" dirty="0"/>
          </a:p>
        </p:txBody>
      </p:sp>
    </p:spTree>
    <p:extLst>
      <p:ext uri="{BB962C8B-B14F-4D97-AF65-F5344CB8AC3E}">
        <p14:creationId xmlns:p14="http://schemas.microsoft.com/office/powerpoint/2010/main" val="149608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Symposium: Visual Data Science + ML</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650" y="1143000"/>
            <a:ext cx="8648700" cy="121920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2590800"/>
            <a:ext cx="8042563" cy="3276600"/>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9" name="Slide Number Placeholder 8"/>
          <p:cNvSpPr>
            <a:spLocks noGrp="1"/>
          </p:cNvSpPr>
          <p:nvPr>
            <p:ph type="sldNum" sz="quarter" idx="12"/>
          </p:nvPr>
        </p:nvSpPr>
        <p:spPr/>
        <p:txBody>
          <a:bodyPr/>
          <a:lstStyle/>
          <a:p>
            <a:fld id="{1F5D808E-2700-496C-BA27-A15640AED02A}" type="slidenum">
              <a:rPr lang="en-US" smtClean="0"/>
              <a:pPr/>
              <a:t>51</a:t>
            </a:fld>
            <a:endParaRPr lang="en-US" dirty="0"/>
          </a:p>
        </p:txBody>
      </p:sp>
    </p:spTree>
    <p:extLst>
      <p:ext uri="{BB962C8B-B14F-4D97-AF65-F5344CB8AC3E}">
        <p14:creationId xmlns:p14="http://schemas.microsoft.com/office/powerpoint/2010/main" val="2082843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UBER Visualization and Machine Learning</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295400"/>
            <a:ext cx="8382000" cy="4714876"/>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52</a:t>
            </a:fld>
            <a:endParaRPr lang="en-US" dirty="0"/>
          </a:p>
        </p:txBody>
      </p:sp>
    </p:spTree>
    <p:extLst>
      <p:ext uri="{BB962C8B-B14F-4D97-AF65-F5344CB8AC3E}">
        <p14:creationId xmlns:p14="http://schemas.microsoft.com/office/powerpoint/2010/main" val="430818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on Explainable ML</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1143000"/>
            <a:ext cx="7924800" cy="4961142"/>
          </a:xfrm>
          <a:prstGeom prst="rect">
            <a:avLst/>
          </a:prstGeom>
        </p:spPr>
      </p:pic>
      <p:sp>
        <p:nvSpPr>
          <p:cNvPr id="3" name="Date Placeholder 2"/>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53</a:t>
            </a:fld>
            <a:endParaRPr lang="en-US" dirty="0"/>
          </a:p>
        </p:txBody>
      </p:sp>
    </p:spTree>
    <p:extLst>
      <p:ext uri="{BB962C8B-B14F-4D97-AF65-F5344CB8AC3E}">
        <p14:creationId xmlns:p14="http://schemas.microsoft.com/office/powerpoint/2010/main" val="2015636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on Explainable ML</a:t>
            </a:r>
          </a:p>
        </p:txBody>
      </p:sp>
      <p:sp>
        <p:nvSpPr>
          <p:cNvPr id="5" name="Footer Placeholder 4"/>
          <p:cNvSpPr>
            <a:spLocks noGrp="1"/>
          </p:cNvSpPr>
          <p:nvPr>
            <p:ph type="ftr" sz="quarter" idx="11"/>
          </p:nvPr>
        </p:nvSpPr>
        <p:spPr/>
        <p:txBody>
          <a:bodyPr/>
          <a:lstStyle/>
          <a:p>
            <a:r>
              <a:rPr lang="en-US"/>
              <a:t>D.Parra ~ Talk at TU Graz</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1143000"/>
            <a:ext cx="7924800" cy="4961142"/>
          </a:xfrm>
          <a:prstGeom prst="rect">
            <a:avLst/>
          </a:prstGeom>
        </p:spPr>
      </p:pic>
      <p:sp>
        <p:nvSpPr>
          <p:cNvPr id="3" name="TextBox 2"/>
          <p:cNvSpPr txBox="1"/>
          <p:nvPr/>
        </p:nvSpPr>
        <p:spPr>
          <a:xfrm>
            <a:off x="4191000" y="5334000"/>
            <a:ext cx="4267200" cy="770142"/>
          </a:xfrm>
          <a:prstGeom prst="rect">
            <a:avLst/>
          </a:prstGeom>
          <a:noFill/>
          <a:ln>
            <a:solidFill>
              <a:srgbClr val="92D050"/>
            </a:solidFill>
          </a:ln>
        </p:spPr>
        <p:txBody>
          <a:bodyPr wrap="square" rtlCol="0">
            <a:spAutoFit/>
          </a:bodyPr>
          <a:lstStyle/>
          <a:p>
            <a:endParaRPr lang="en-US"/>
          </a:p>
        </p:txBody>
      </p:sp>
      <p:sp>
        <p:nvSpPr>
          <p:cNvPr id="8" name="TextBox 7"/>
          <p:cNvSpPr txBox="1"/>
          <p:nvPr/>
        </p:nvSpPr>
        <p:spPr>
          <a:xfrm>
            <a:off x="5715000" y="4687669"/>
            <a:ext cx="2743200" cy="646331"/>
          </a:xfrm>
          <a:prstGeom prst="rect">
            <a:avLst/>
          </a:prstGeom>
          <a:solidFill>
            <a:schemeClr val="tx1"/>
          </a:solidFill>
        </p:spPr>
        <p:txBody>
          <a:bodyPr wrap="square" rtlCol="0">
            <a:spAutoFit/>
          </a:bodyPr>
          <a:lstStyle/>
          <a:p>
            <a:r>
              <a:rPr lang="en-US" dirty="0">
                <a:solidFill>
                  <a:srgbClr val="FFFF00"/>
                </a:solidFill>
              </a:rPr>
              <a:t>DARPA is funding</a:t>
            </a:r>
          </a:p>
          <a:p>
            <a:r>
              <a:rPr lang="en-US" dirty="0">
                <a:solidFill>
                  <a:srgbClr val="FFFF00"/>
                </a:solidFill>
              </a:rPr>
              <a:t>Explainable AI</a:t>
            </a:r>
          </a:p>
        </p:txBody>
      </p:sp>
      <p:sp>
        <p:nvSpPr>
          <p:cNvPr id="9" name="Date Placeholder 8"/>
          <p:cNvSpPr>
            <a:spLocks noGrp="1"/>
          </p:cNvSpPr>
          <p:nvPr>
            <p:ph type="dt" sz="half" idx="10"/>
          </p:nvPr>
        </p:nvSpPr>
        <p:spPr/>
        <p:txBody>
          <a:bodyPr/>
          <a:lstStyle/>
          <a:p>
            <a:r>
              <a:rPr lang="en-US"/>
              <a:t>6/20/18</a:t>
            </a:r>
            <a:endParaRPr lang="en-US" dirty="0"/>
          </a:p>
        </p:txBody>
      </p:sp>
      <p:sp>
        <p:nvSpPr>
          <p:cNvPr id="10" name="Slide Number Placeholder 9"/>
          <p:cNvSpPr>
            <a:spLocks noGrp="1"/>
          </p:cNvSpPr>
          <p:nvPr>
            <p:ph type="sldNum" sz="quarter" idx="12"/>
          </p:nvPr>
        </p:nvSpPr>
        <p:spPr/>
        <p:txBody>
          <a:bodyPr/>
          <a:lstStyle/>
          <a:p>
            <a:fld id="{1F5D808E-2700-496C-BA27-A15640AED02A}" type="slidenum">
              <a:rPr lang="en-US" smtClean="0"/>
              <a:pPr/>
              <a:t>54</a:t>
            </a:fld>
            <a:endParaRPr lang="en-US" dirty="0"/>
          </a:p>
        </p:txBody>
      </p:sp>
    </p:spTree>
    <p:extLst>
      <p:ext uri="{BB962C8B-B14F-4D97-AF65-F5344CB8AC3E}">
        <p14:creationId xmlns:p14="http://schemas.microsoft.com/office/powerpoint/2010/main" val="2116339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Journals &amp; Conferences</a:t>
            </a:r>
          </a:p>
        </p:txBody>
      </p:sp>
      <p:sp>
        <p:nvSpPr>
          <p:cNvPr id="3" name="Content Placeholder 2"/>
          <p:cNvSpPr>
            <a:spLocks noGrp="1"/>
          </p:cNvSpPr>
          <p:nvPr>
            <p:ph idx="1"/>
          </p:nvPr>
        </p:nvSpPr>
        <p:spPr/>
        <p:txBody>
          <a:bodyPr/>
          <a:lstStyle/>
          <a:p>
            <a:r>
              <a:rPr lang="en-US" dirty="0" err="1"/>
              <a:t>Distill.pub</a:t>
            </a:r>
            <a:endParaRPr lang="en-US" dirty="0"/>
          </a:p>
          <a:p>
            <a:endParaRPr lang="en-US" dirty="0"/>
          </a:p>
          <a:p>
            <a:endParaRPr lang="en-US" dirty="0"/>
          </a:p>
          <a:p>
            <a:endParaRPr lang="en-US" dirty="0"/>
          </a:p>
          <a:p>
            <a:r>
              <a:rPr lang="en-US" dirty="0"/>
              <a:t>FAT conference</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55</a:t>
            </a:fld>
            <a:endParaRPr lang="en-US" dirty="0"/>
          </a:p>
        </p:txBody>
      </p:sp>
    </p:spTree>
    <p:extLst>
      <p:ext uri="{BB962C8B-B14F-4D97-AF65-F5344CB8AC3E}">
        <p14:creationId xmlns:p14="http://schemas.microsoft.com/office/powerpoint/2010/main" val="1705915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Distill.pub</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56</a:t>
            </a:fld>
            <a:endParaRPr lang="en-US" dirty="0"/>
          </a:p>
        </p:txBody>
      </p:sp>
      <p:pic>
        <p:nvPicPr>
          <p:cNvPr id="3" name="Picture 2"/>
          <p:cNvPicPr>
            <a:picLocks noChangeAspect="1"/>
          </p:cNvPicPr>
          <p:nvPr/>
        </p:nvPicPr>
        <p:blipFill>
          <a:blip r:embed="rId2"/>
          <a:stretch>
            <a:fillRect/>
          </a:stretch>
        </p:blipFill>
        <p:spPr>
          <a:xfrm>
            <a:off x="0" y="1133856"/>
            <a:ext cx="9144000" cy="4459534"/>
          </a:xfrm>
          <a:prstGeom prst="rect">
            <a:avLst/>
          </a:prstGeom>
        </p:spPr>
      </p:pic>
    </p:spTree>
    <p:extLst>
      <p:ext uri="{BB962C8B-B14F-4D97-AF65-F5344CB8AC3E}">
        <p14:creationId xmlns:p14="http://schemas.microsoft.com/office/powerpoint/2010/main" val="726774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Distill.pub</a:t>
            </a:r>
            <a:endParaRPr lang="en-US" dirty="0"/>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57</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1413223"/>
            <a:ext cx="4593453" cy="4730496"/>
          </a:xfrm>
          <a:prstGeom prst="rect">
            <a:avLst/>
          </a:prstGeom>
        </p:spPr>
      </p:pic>
      <p:sp>
        <p:nvSpPr>
          <p:cNvPr id="9" name="TextBox 8"/>
          <p:cNvSpPr txBox="1"/>
          <p:nvPr/>
        </p:nvSpPr>
        <p:spPr>
          <a:xfrm>
            <a:off x="5334000" y="1234653"/>
            <a:ext cx="1939281" cy="369332"/>
          </a:xfrm>
          <a:prstGeom prst="rect">
            <a:avLst/>
          </a:prstGeom>
          <a:noFill/>
        </p:spPr>
        <p:txBody>
          <a:bodyPr wrap="square" rtlCol="0">
            <a:spAutoFit/>
          </a:bodyPr>
          <a:lstStyle/>
          <a:p>
            <a:r>
              <a:rPr lang="en-US" dirty="0" err="1"/>
              <a:t>Ejemplo</a:t>
            </a:r>
            <a:r>
              <a:rPr lang="en-US" dirty="0"/>
              <a:t>: t-SNE</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84278" y="1764621"/>
            <a:ext cx="3052243" cy="2514600"/>
          </a:xfrm>
          <a:prstGeom prst="rect">
            <a:avLst/>
          </a:prstGeom>
        </p:spPr>
      </p:pic>
      <p:sp>
        <p:nvSpPr>
          <p:cNvPr id="11" name="Rectangle 10"/>
          <p:cNvSpPr/>
          <p:nvPr/>
        </p:nvSpPr>
        <p:spPr>
          <a:xfrm>
            <a:off x="5334000" y="4522154"/>
            <a:ext cx="3669594" cy="646331"/>
          </a:xfrm>
          <a:prstGeom prst="rect">
            <a:avLst/>
          </a:prstGeom>
        </p:spPr>
        <p:txBody>
          <a:bodyPr wrap="none">
            <a:spAutoFit/>
          </a:bodyPr>
          <a:lstStyle/>
          <a:p>
            <a:r>
              <a:rPr lang="en-US" dirty="0">
                <a:hlinkClick r:id="rId4"/>
              </a:rPr>
              <a:t>https://distill.pub/2016/misread-tsne/</a:t>
            </a:r>
            <a:endParaRPr lang="en-US" dirty="0"/>
          </a:p>
          <a:p>
            <a:endParaRPr lang="en-US" dirty="0"/>
          </a:p>
        </p:txBody>
      </p:sp>
    </p:spTree>
    <p:extLst>
      <p:ext uri="{BB962C8B-B14F-4D97-AF65-F5344CB8AC3E}">
        <p14:creationId xmlns:p14="http://schemas.microsoft.com/office/powerpoint/2010/main" val="1841675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r>
              <a:rPr lang="en-US" dirty="0" err="1"/>
              <a:t>fatconference.org</a:t>
            </a:r>
            <a:r>
              <a:rPr lang="en-US" dirty="0"/>
              <a:t>/</a:t>
            </a:r>
          </a:p>
        </p:txBody>
      </p:sp>
      <p:sp>
        <p:nvSpPr>
          <p:cNvPr id="3" name="Content Placeholder 2"/>
          <p:cNvSpPr>
            <a:spLocks noGrp="1"/>
          </p:cNvSpPr>
          <p:nvPr>
            <p:ph idx="1"/>
          </p:nvPr>
        </p:nvSpPr>
        <p:spPr/>
        <p:txBody>
          <a:bodyPr/>
          <a:lstStyle/>
          <a:p>
            <a:r>
              <a:rPr lang="en-US" dirty="0"/>
              <a:t>The FAT* Conference 2018 is a two-day event that brings together researchers and practitioners interested in </a:t>
            </a:r>
            <a:r>
              <a:rPr lang="en-US" b="1" dirty="0"/>
              <a:t>fairness</a:t>
            </a:r>
            <a:r>
              <a:rPr lang="en-US" dirty="0"/>
              <a:t>, </a:t>
            </a:r>
            <a:r>
              <a:rPr lang="en-US" b="1" dirty="0"/>
              <a:t>accountability</a:t>
            </a:r>
            <a:r>
              <a:rPr lang="en-US" dirty="0"/>
              <a:t>, and </a:t>
            </a:r>
            <a:r>
              <a:rPr lang="en-US" b="1" dirty="0"/>
              <a:t>transparency</a:t>
            </a:r>
            <a:r>
              <a:rPr lang="en-US" dirty="0"/>
              <a:t> in </a:t>
            </a:r>
            <a:r>
              <a:rPr lang="en-US" b="1" dirty="0"/>
              <a:t>socio-technical systems</a:t>
            </a:r>
            <a:r>
              <a:rPr lang="en-US" dirty="0"/>
              <a:t>. </a:t>
            </a:r>
          </a:p>
        </p:txBody>
      </p:sp>
      <p:sp>
        <p:nvSpPr>
          <p:cNvPr id="4" name="Date Placeholder 3"/>
          <p:cNvSpPr>
            <a:spLocks noGrp="1"/>
          </p:cNvSpPr>
          <p:nvPr>
            <p:ph type="dt" sz="half" idx="10"/>
          </p:nvPr>
        </p:nvSpPr>
        <p:spPr/>
        <p:txBody>
          <a:bodyPr/>
          <a:lstStyle/>
          <a:p>
            <a:r>
              <a:rPr lang="en-US"/>
              <a:t>6/20/18</a:t>
            </a:r>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6" name="Slide Number Placeholder 5"/>
          <p:cNvSpPr>
            <a:spLocks noGrp="1"/>
          </p:cNvSpPr>
          <p:nvPr>
            <p:ph type="sldNum" sz="quarter" idx="12"/>
          </p:nvPr>
        </p:nvSpPr>
        <p:spPr/>
        <p:txBody>
          <a:bodyPr/>
          <a:lstStyle/>
          <a:p>
            <a:fld id="{1F5D808E-2700-496C-BA27-A15640AED02A}" type="slidenum">
              <a:rPr lang="en-US" smtClean="0"/>
              <a:pPr/>
              <a:t>58</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33600" y="3392424"/>
            <a:ext cx="4876800" cy="2987102"/>
          </a:xfrm>
          <a:prstGeom prst="rect">
            <a:avLst/>
          </a:prstGeom>
        </p:spPr>
      </p:pic>
    </p:spTree>
    <p:extLst>
      <p:ext uri="{BB962C8B-B14F-4D97-AF65-F5344CB8AC3E}">
        <p14:creationId xmlns:p14="http://schemas.microsoft.com/office/powerpoint/2010/main" val="1923294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pic>
        <p:nvPicPr>
          <p:cNvPr id="98" name="Picture 9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00" name="Rectangle 99"/>
          <p:cNvSpPr/>
          <p:nvPr/>
        </p:nvSpPr>
        <p:spPr>
          <a:xfrm>
            <a:off x="5434667" y="487949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11"/>
          <a:stretch>
            <a:fillRect/>
          </a:stretch>
        </p:blipFill>
        <p:spPr>
          <a:xfrm>
            <a:off x="4526025" y="4219864"/>
            <a:ext cx="575183" cy="581302"/>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sp>
        <p:nvSpPr>
          <p:cNvPr id="114"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dirty="0">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123"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58"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pic>
        <p:nvPicPr>
          <p:cNvPr id="118" name="Picture 97"/>
          <p:cNvPicPr>
            <a:picLocks noChangeAspect="1"/>
          </p:cNvPicPr>
          <p:nvPr/>
        </p:nvPicPr>
        <p:blipFill>
          <a:blip r:embed="rId15" cstate="screen">
            <a:duotone>
              <a:prstClr val="black"/>
              <a:schemeClr val="accent3">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94"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97" name="Shape 55"/>
          <p:cNvSpPr/>
          <p:nvPr/>
        </p:nvSpPr>
        <p:spPr>
          <a:xfrm>
            <a:off x="889194" y="1661872"/>
            <a:ext cx="2582480" cy="1894465"/>
          </a:xfrm>
          <a:prstGeom prst="flowChartAlternateProcess">
            <a:avLst/>
          </a:prstGeom>
          <a:solidFill>
            <a:schemeClr val="bg2"/>
          </a:solidFill>
          <a:ln w="38100" cap="flat" cmpd="sng">
            <a:noFill/>
            <a:prstDash val="solid"/>
            <a:round/>
            <a:headEnd type="none" w="med" len="med"/>
            <a:tailEnd type="none" w="med" len="med"/>
          </a:ln>
        </p:spPr>
        <p:txBody>
          <a:bodyPr lIns="91425" tIns="91425" rIns="91425" bIns="91425" anchor="ctr" anchorCtr="0">
            <a:noAutofit/>
          </a:bodyPr>
          <a:lstStyle/>
          <a:p>
            <a:endParaRPr/>
          </a:p>
        </p:txBody>
      </p:sp>
      <p:pic>
        <p:nvPicPr>
          <p:cNvPr id="102" name="Shape 57"/>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2819542" y="1732907"/>
            <a:ext cx="540000" cy="540000"/>
          </a:xfrm>
          <a:prstGeom prst="rect">
            <a:avLst/>
          </a:prstGeom>
          <a:noFill/>
          <a:ln>
            <a:noFill/>
          </a:ln>
        </p:spPr>
      </p:pic>
      <p:pic>
        <p:nvPicPr>
          <p:cNvPr id="104" name="Shape 58"/>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1906662" y="2959224"/>
            <a:ext cx="540000" cy="540000"/>
          </a:xfrm>
          <a:prstGeom prst="rect">
            <a:avLst/>
          </a:prstGeom>
          <a:noFill/>
          <a:ln>
            <a:noFill/>
          </a:ln>
        </p:spPr>
      </p:pic>
      <p:pic>
        <p:nvPicPr>
          <p:cNvPr id="105" name="Shape 59"/>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rot="3046136">
            <a:off x="999098" y="2959224"/>
            <a:ext cx="540000" cy="540000"/>
          </a:xfrm>
          <a:prstGeom prst="rect">
            <a:avLst/>
          </a:prstGeom>
          <a:noFill/>
          <a:ln>
            <a:noFill/>
          </a:ln>
        </p:spPr>
      </p:pic>
      <p:sp>
        <p:nvSpPr>
          <p:cNvPr id="55" name="CuadroTexto 54"/>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pic>
        <p:nvPicPr>
          <p:cNvPr id="106" name="Shape 60"/>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2819542" y="2349041"/>
            <a:ext cx="540000" cy="540000"/>
          </a:xfrm>
          <a:prstGeom prst="rect">
            <a:avLst/>
          </a:prstGeom>
          <a:noFill/>
          <a:ln>
            <a:noFill/>
          </a:ln>
        </p:spPr>
      </p:pic>
      <p:pic>
        <p:nvPicPr>
          <p:cNvPr id="72" name="Shape 56"/>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2819542" y="2959224"/>
            <a:ext cx="540000" cy="540000"/>
          </a:xfrm>
          <a:prstGeom prst="rect">
            <a:avLst/>
          </a:prstGeom>
          <a:noFill/>
          <a:ln>
            <a:noFill/>
          </a:ln>
        </p:spPr>
      </p:pic>
      <p:pic>
        <p:nvPicPr>
          <p:cNvPr id="5" name="Imagen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08848" y="1732907"/>
            <a:ext cx="540000" cy="540000"/>
          </a:xfrm>
          <a:prstGeom prst="rect">
            <a:avLst/>
          </a:prstGeom>
        </p:spPr>
      </p:pic>
      <p:pic>
        <p:nvPicPr>
          <p:cNvPr id="6" name="Imagen 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898400" y="1732907"/>
            <a:ext cx="540000" cy="540000"/>
          </a:xfrm>
          <a:prstGeom prst="rect">
            <a:avLst/>
          </a:prstGeom>
        </p:spPr>
      </p:pic>
      <p:pic>
        <p:nvPicPr>
          <p:cNvPr id="7" name="Imagen 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9098" y="2349041"/>
            <a:ext cx="540000" cy="540000"/>
          </a:xfrm>
          <a:prstGeom prst="rect">
            <a:avLst/>
          </a:prstGeom>
        </p:spPr>
      </p:pic>
      <p:pic>
        <p:nvPicPr>
          <p:cNvPr id="9" name="Imagen 8"/>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906662" y="2349041"/>
            <a:ext cx="540000" cy="540000"/>
          </a:xfrm>
          <a:prstGeom prst="rect">
            <a:avLst/>
          </a:prstGeom>
        </p:spPr>
      </p:pic>
      <p:sp>
        <p:nvSpPr>
          <p:cNvPr id="3" name="Título 2"/>
          <p:cNvSpPr>
            <a:spLocks noGrp="1"/>
          </p:cNvSpPr>
          <p:nvPr>
            <p:ph type="title"/>
          </p:nvPr>
        </p:nvSpPr>
        <p:spPr/>
        <p:txBody>
          <a:bodyPr>
            <a:normAutofit/>
          </a:bodyPr>
          <a:lstStyle/>
          <a:p>
            <a:r>
              <a:rPr lang="en-GB" dirty="0">
                <a:latin typeface="Open Sans Condensed" charset="0"/>
                <a:ea typeface="Open Sans Condensed" charset="0"/>
                <a:cs typeface="Open Sans Condensed" charset="0"/>
              </a:rPr>
              <a:t>Foundations for a data-centric world</a:t>
            </a:r>
          </a:p>
        </p:txBody>
      </p:sp>
      <p:sp>
        <p:nvSpPr>
          <p:cNvPr id="91" name="CuadroTexto 90"/>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92" name="CuadroTexto 91"/>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99" name="CuadroTexto 98"/>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113" name="CuadroTexto 112"/>
          <p:cNvSpPr txBox="1"/>
          <p:nvPr/>
        </p:nvSpPr>
        <p:spPr>
          <a:xfrm>
            <a:off x="1802985" y="4504927"/>
            <a:ext cx="754898" cy="307777"/>
          </a:xfrm>
          <a:prstGeom prst="rect">
            <a:avLst/>
          </a:prstGeom>
          <a:noFill/>
        </p:spPr>
        <p:txBody>
          <a:bodyPr wrap="square" rtlCol="0">
            <a:spAutoFit/>
          </a:bodyPr>
          <a:lstStyle/>
          <a:p>
            <a:r>
              <a:rPr lang="en-GB" sz="1400" dirty="0"/>
              <a:t>000111</a:t>
            </a:r>
          </a:p>
        </p:txBody>
      </p:sp>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Arco 80"/>
          <p:cNvSpPr/>
          <p:nvPr/>
        </p:nvSpPr>
        <p:spPr>
          <a:xfrm rot="8086342">
            <a:off x="1744966" y="2587030"/>
            <a:ext cx="4830827" cy="2731506"/>
          </a:xfrm>
          <a:prstGeom prst="arc">
            <a:avLst>
              <a:gd name="adj1" fmla="val 13440747"/>
              <a:gd name="adj2" fmla="val 21390823"/>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pic>
        <p:nvPicPr>
          <p:cNvPr id="10" name="Picture 9"/>
          <p:cNvPicPr>
            <a:picLocks noChangeAspect="1"/>
          </p:cNvPicPr>
          <p:nvPr/>
        </p:nvPicPr>
        <p:blipFill>
          <a:blip r:embed="rId26"/>
          <a:stretch>
            <a:fillRect/>
          </a:stretch>
        </p:blipFill>
        <p:spPr>
          <a:xfrm>
            <a:off x="4504300" y="3007290"/>
            <a:ext cx="571254" cy="565045"/>
          </a:xfrm>
          <a:prstGeom prst="rect">
            <a:avLst/>
          </a:prstGeom>
        </p:spPr>
      </p:pic>
      <p:pic>
        <p:nvPicPr>
          <p:cNvPr id="48" name="Imagen 47"/>
          <p:cNvPicPr>
            <a:picLocks noChangeAspect="1"/>
          </p:cNvPicPr>
          <p:nvPr/>
        </p:nvPicPr>
        <p:blipFill>
          <a:blip r:embed="rId27"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28"/>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11" name="Slide Number Placeholder 10"/>
          <p:cNvSpPr>
            <a:spLocks noGrp="1"/>
          </p:cNvSpPr>
          <p:nvPr>
            <p:ph type="sldNum" sz="quarter" idx="12"/>
          </p:nvPr>
        </p:nvSpPr>
        <p:spPr/>
        <p:txBody>
          <a:bodyPr/>
          <a:lstStyle/>
          <a:p>
            <a:fld id="{1F5D808E-2700-496C-BA27-A15640AED02A}" type="slidenum">
              <a:rPr lang="en-US" smtClean="0"/>
              <a:pPr/>
              <a:t>5</a:t>
            </a:fld>
            <a:endParaRPr lang="en-US" dirty="0"/>
          </a:p>
        </p:txBody>
      </p:sp>
    </p:spTree>
    <p:extLst>
      <p:ext uri="{BB962C8B-B14F-4D97-AF65-F5344CB8AC3E}">
        <p14:creationId xmlns:p14="http://schemas.microsoft.com/office/powerpoint/2010/main" val="26722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1"/>
                                        </p:tgtEl>
                                        <p:attrNameLst>
                                          <p:attrName>style.visibility</p:attrName>
                                        </p:attrNameLst>
                                      </p:cBhvr>
                                      <p:to>
                                        <p:strVal val="visible"/>
                                      </p:to>
                                    </p:set>
                                  </p:childTnLst>
                                </p:cTn>
                              </p:par>
                              <p:par>
                                <p:cTn id="81" presetID="10"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6"/>
                                        </p:tgtEl>
                                        <p:attrNameLst>
                                          <p:attrName>style.visibility</p:attrName>
                                        </p:attrNameLst>
                                      </p:cBhvr>
                                      <p:to>
                                        <p:strVal val="visible"/>
                                      </p:to>
                                    </p:set>
                                    <p:animEffect transition="in" filter="fade">
                                      <p:cBhvr>
                                        <p:cTn id="86" dur="500"/>
                                        <p:tgtEl>
                                          <p:spTgt spid="1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27"/>
                                        </p:tgtEl>
                                        <p:attrNameLst>
                                          <p:attrName>style.visibility</p:attrName>
                                        </p:attrNameLst>
                                      </p:cBhvr>
                                      <p:to>
                                        <p:strVal val="visible"/>
                                      </p:to>
                                    </p:set>
                                    <p:animEffect transition="in" filter="fade">
                                      <p:cBhvr>
                                        <p:cTn id="89" dur="500"/>
                                        <p:tgtEl>
                                          <p:spTgt spid="127"/>
                                        </p:tgtEl>
                                      </p:cBhvr>
                                    </p:animEffect>
                                  </p:childTnLst>
                                </p:cTn>
                              </p:par>
                              <p:par>
                                <p:cTn id="90" presetID="10" presetClass="entr" presetSubtype="0" fill="hold" nodeType="with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fade">
                                      <p:cBhvr>
                                        <p:cTn id="92" dur="500"/>
                                        <p:tgtEl>
                                          <p:spTgt spid="1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fade">
                                      <p:cBhvr>
                                        <p:cTn id="95" dur="500"/>
                                        <p:tgtEl>
                                          <p:spTgt spid="129"/>
                                        </p:tgtEl>
                                      </p:cBhvr>
                                    </p:animEffect>
                                  </p:childTnLst>
                                </p:cTn>
                              </p:par>
                              <p:par>
                                <p:cTn id="96" presetID="10" presetClass="entr" presetSubtype="0" fill="hold" nodeType="withEffect">
                                  <p:stCondLst>
                                    <p:cond delay="0"/>
                                  </p:stCondLst>
                                  <p:childTnLst>
                                    <p:set>
                                      <p:cBhvr>
                                        <p:cTn id="97" dur="1" fill="hold">
                                          <p:stCondLst>
                                            <p:cond delay="0"/>
                                          </p:stCondLst>
                                        </p:cTn>
                                        <p:tgtEl>
                                          <p:spTgt spid="130"/>
                                        </p:tgtEl>
                                        <p:attrNameLst>
                                          <p:attrName>style.visibility</p:attrName>
                                        </p:attrNameLst>
                                      </p:cBhvr>
                                      <p:to>
                                        <p:strVal val="visible"/>
                                      </p:to>
                                    </p:set>
                                    <p:animEffect transition="in" filter="fade">
                                      <p:cBhvr>
                                        <p:cTn id="98" dur="500"/>
                                        <p:tgtEl>
                                          <p:spTgt spid="130"/>
                                        </p:tgtEl>
                                      </p:cBhvr>
                                    </p:animEffect>
                                  </p:childTnLst>
                                </p:cTn>
                              </p:par>
                              <p:par>
                                <p:cTn id="99" presetID="10" presetClass="entr" presetSubtype="0" fill="hold" nodeType="withEffect">
                                  <p:stCondLst>
                                    <p:cond delay="0"/>
                                  </p:stCondLst>
                                  <p:childTnLst>
                                    <p:set>
                                      <p:cBhvr>
                                        <p:cTn id="100" dur="1" fill="hold">
                                          <p:stCondLst>
                                            <p:cond delay="0"/>
                                          </p:stCondLst>
                                        </p:cTn>
                                        <p:tgtEl>
                                          <p:spTgt spid="131"/>
                                        </p:tgtEl>
                                        <p:attrNameLst>
                                          <p:attrName>style.visibility</p:attrName>
                                        </p:attrNameLst>
                                      </p:cBhvr>
                                      <p:to>
                                        <p:strVal val="visible"/>
                                      </p:to>
                                    </p:set>
                                    <p:animEffect transition="in" filter="fade">
                                      <p:cBhvr>
                                        <p:cTn id="101" dur="500"/>
                                        <p:tgtEl>
                                          <p:spTgt spid="131"/>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 nodeType="clickEffect">
                                  <p:stCondLst>
                                    <p:cond delay="0"/>
                                  </p:stCondLst>
                                  <p:childTnLst>
                                    <p:set>
                                      <p:cBhvr>
                                        <p:cTn id="105" dur="1" fill="hold">
                                          <p:stCondLst>
                                            <p:cond delay="0"/>
                                          </p:stCondLst>
                                        </p:cTn>
                                        <p:tgtEl>
                                          <p:spTgt spid="8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0" nodeType="clickEffect">
                                  <p:stCondLst>
                                    <p:cond delay="0"/>
                                  </p:stCondLst>
                                  <p:childTnLst>
                                    <p:set>
                                      <p:cBhvr>
                                        <p:cTn id="109" dur="1" fill="hold">
                                          <p:stCondLst>
                                            <p:cond delay="0"/>
                                          </p:stCondLst>
                                        </p:cTn>
                                        <p:tgtEl>
                                          <p:spTgt spid="8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82"/>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84"/>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85"/>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8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8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88"/>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89"/>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90"/>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9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94"/>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96"/>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6"/>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16"/>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1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52"/>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54"/>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71"/>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98"/>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100"/>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101"/>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5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82" grpId="0" animBg="1"/>
      <p:bldP spid="90" grpId="0"/>
      <p:bldP spid="52" grpId="0" animBg="1"/>
      <p:bldP spid="54" grpId="0"/>
      <p:bldP spid="57" grpId="0" animBg="1"/>
      <p:bldP spid="61" grpId="0"/>
      <p:bldP spid="71" grpId="0"/>
      <p:bldP spid="66" grpId="0"/>
      <p:bldP spid="100" grpId="0"/>
      <p:bldP spid="103" grpId="0"/>
      <p:bldP spid="111" grpId="0" animBg="1"/>
      <p:bldP spid="114" grpId="0"/>
      <p:bldP spid="123" grpId="0"/>
      <p:bldP spid="58" grpId="0"/>
      <p:bldP spid="121" grpId="0" animBg="1"/>
      <p:bldP spid="97" grpId="0" animBg="1"/>
      <p:bldP spid="55" grpId="0"/>
      <p:bldP spid="91" grpId="0"/>
      <p:bldP spid="92" grpId="0"/>
      <p:bldP spid="99" grpId="0"/>
      <p:bldP spid="113" grpId="0"/>
      <p:bldP spid="81" grpId="0" animBg="1"/>
      <p:bldP spid="81" grpId="1" animBg="1"/>
      <p:bldP spid="126" grpId="0"/>
      <p:bldP spid="127" grpId="0"/>
      <p:bldP spid="1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Opportunities</a:t>
            </a:r>
          </a:p>
        </p:txBody>
      </p:sp>
      <p:sp>
        <p:nvSpPr>
          <p:cNvPr id="3" name="Content Placeholder 2"/>
          <p:cNvSpPr>
            <a:spLocks noGrp="1"/>
          </p:cNvSpPr>
          <p:nvPr>
            <p:ph idx="1"/>
          </p:nvPr>
        </p:nvSpPr>
        <p:spPr/>
        <p:txBody>
          <a:bodyPr/>
          <a:lstStyle/>
          <a:p>
            <a:r>
              <a:rPr lang="en-US" dirty="0"/>
              <a:t>New </a:t>
            </a:r>
            <a:r>
              <a:rPr lang="en-US" dirty="0" err="1"/>
              <a:t>Millenium</a:t>
            </a:r>
            <a:r>
              <a:rPr lang="en-US" dirty="0"/>
              <a:t> Institute for Foundational Research on Data (IMFD)</a:t>
            </a:r>
          </a:p>
          <a:p>
            <a:pPr lvl="1"/>
            <a:r>
              <a:rPr lang="en-US" dirty="0" err="1"/>
              <a:t>Lidera</a:t>
            </a:r>
            <a:r>
              <a:rPr lang="en-US" dirty="0"/>
              <a:t> </a:t>
            </a:r>
            <a:r>
              <a:rPr lang="en-US" dirty="0" err="1"/>
              <a:t>Profesor</a:t>
            </a:r>
            <a:r>
              <a:rPr lang="en-US" dirty="0"/>
              <a:t> Marcelo Arenas, DCC PUC Chile</a:t>
            </a:r>
          </a:p>
          <a:p>
            <a:pPr lvl="1"/>
            <a:r>
              <a:rPr lang="en-US" dirty="0" err="1"/>
              <a:t>Investigadores</a:t>
            </a:r>
            <a:r>
              <a:rPr lang="en-US" dirty="0"/>
              <a:t> de PUC, </a:t>
            </a:r>
            <a:r>
              <a:rPr lang="en-US" dirty="0" err="1"/>
              <a:t>UChile</a:t>
            </a:r>
            <a:r>
              <a:rPr lang="en-US" dirty="0"/>
              <a:t>, USM, </a:t>
            </a:r>
            <a:r>
              <a:rPr lang="en-US" dirty="0" err="1"/>
              <a:t>UdeC</a:t>
            </a:r>
            <a:endParaRPr lang="en-US" dirty="0"/>
          </a:p>
          <a:p>
            <a:pPr lvl="1"/>
            <a:r>
              <a:rPr lang="es-ES" dirty="0"/>
              <a:t>Áreas: Computación, Estadística, Matemáticas, Sociología, Ciencia Política, Comunicaciones (Periodismo)</a:t>
            </a:r>
          </a:p>
          <a:p>
            <a:pPr lvl="1"/>
            <a:endParaRPr lang="en-US" dirty="0"/>
          </a:p>
          <a:p>
            <a:pPr lvl="1"/>
            <a:endParaRPr lang="en-US" dirty="0"/>
          </a:p>
          <a:p>
            <a:pPr lvl="1"/>
            <a:endParaRPr lang="en-US" dirty="0"/>
          </a:p>
          <a:p>
            <a:pPr lvl="1"/>
            <a:endParaRPr lang="en-US" dirty="0"/>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10" name="Date Placeholder 9"/>
          <p:cNvSpPr>
            <a:spLocks noGrp="1"/>
          </p:cNvSpPr>
          <p:nvPr>
            <p:ph type="dt" sz="half" idx="10"/>
          </p:nvPr>
        </p:nvSpPr>
        <p:spPr/>
        <p:txBody>
          <a:bodyPr/>
          <a:lstStyle/>
          <a:p>
            <a:r>
              <a:rPr lang="en-US"/>
              <a:t>6/20/18</a:t>
            </a:r>
            <a:endParaRPr lang="en-US" dirty="0"/>
          </a:p>
        </p:txBody>
      </p:sp>
      <p:sp>
        <p:nvSpPr>
          <p:cNvPr id="11" name="Slide Number Placeholder 10"/>
          <p:cNvSpPr>
            <a:spLocks noGrp="1"/>
          </p:cNvSpPr>
          <p:nvPr>
            <p:ph type="sldNum" sz="quarter" idx="12"/>
          </p:nvPr>
        </p:nvSpPr>
        <p:spPr/>
        <p:txBody>
          <a:bodyPr/>
          <a:lstStyle/>
          <a:p>
            <a:fld id="{1F5D808E-2700-496C-BA27-A15640AED02A}" type="slidenum">
              <a:rPr lang="en-US" smtClean="0"/>
              <a:pPr/>
              <a:t>59</a:t>
            </a:fld>
            <a:endParaRPr lang="en-US" dirty="0"/>
          </a:p>
        </p:txBody>
      </p:sp>
    </p:spTree>
    <p:extLst>
      <p:ext uri="{BB962C8B-B14F-4D97-AF65-F5344CB8AC3E}">
        <p14:creationId xmlns:p14="http://schemas.microsoft.com/office/powerpoint/2010/main" val="199086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r>
              <a:rPr lang="en-US" dirty="0"/>
              <a:t>Goodman, B., &amp; Flaxman, S. (2016). EU regulations on algorithmic decision-making and a “right to explanation”. In ICML workshop on human interpretability in machine learning (WHI 2016), New York, NY. http://</a:t>
            </a:r>
            <a:r>
              <a:rPr lang="en-US" dirty="0" err="1"/>
              <a:t>arxiv</a:t>
            </a:r>
            <a:r>
              <a:rPr lang="en-US" dirty="0"/>
              <a:t>. org/abs/1606.08813 v1.</a:t>
            </a:r>
          </a:p>
          <a:p>
            <a:r>
              <a:rPr lang="en-US" dirty="0"/>
              <a:t>Edwards, L., &amp; Veale, M. (2017). Slave to the Algorithm? Why a ‘Right to Explanation’ is Probably Not the Remedy You are Looking for. Duke Law &amp; Technology Review.</a:t>
            </a:r>
          </a:p>
        </p:txBody>
      </p:sp>
      <p:sp>
        <p:nvSpPr>
          <p:cNvPr id="5" name="Footer Placeholder 4"/>
          <p:cNvSpPr>
            <a:spLocks noGrp="1"/>
          </p:cNvSpPr>
          <p:nvPr>
            <p:ph type="ftr" sz="quarter" idx="11"/>
          </p:nvPr>
        </p:nvSpPr>
        <p:spPr/>
        <p:txBody>
          <a:bodyPr/>
          <a:lstStyle/>
          <a:p>
            <a:r>
              <a:rPr lang="en-US"/>
              <a:t>D.Parra ~ Talk at TU Graz</a:t>
            </a:r>
            <a:endParaRPr lang="en-US" dirty="0"/>
          </a:p>
        </p:txBody>
      </p:sp>
      <p:sp>
        <p:nvSpPr>
          <p:cNvPr id="7" name="Date Placeholder 6"/>
          <p:cNvSpPr>
            <a:spLocks noGrp="1"/>
          </p:cNvSpPr>
          <p:nvPr>
            <p:ph type="dt" sz="half" idx="10"/>
          </p:nvPr>
        </p:nvSpPr>
        <p:spPr/>
        <p:txBody>
          <a:bodyPr/>
          <a:lstStyle/>
          <a:p>
            <a:r>
              <a:rPr lang="en-US"/>
              <a:t>6/20/18</a:t>
            </a:r>
            <a:endParaRPr lang="en-US" dirty="0"/>
          </a:p>
        </p:txBody>
      </p:sp>
      <p:sp>
        <p:nvSpPr>
          <p:cNvPr id="8" name="Slide Number Placeholder 7"/>
          <p:cNvSpPr>
            <a:spLocks noGrp="1"/>
          </p:cNvSpPr>
          <p:nvPr>
            <p:ph type="sldNum" sz="quarter" idx="12"/>
          </p:nvPr>
        </p:nvSpPr>
        <p:spPr/>
        <p:txBody>
          <a:bodyPr/>
          <a:lstStyle/>
          <a:p>
            <a:fld id="{1F5D808E-2700-496C-BA27-A15640AED02A}" type="slidenum">
              <a:rPr lang="en-US" smtClean="0"/>
              <a:pPr/>
              <a:t>60</a:t>
            </a:fld>
            <a:endParaRPr lang="en-US" dirty="0"/>
          </a:p>
        </p:txBody>
      </p:sp>
    </p:spTree>
    <p:extLst>
      <p:ext uri="{BB962C8B-B14F-4D97-AF65-F5344CB8AC3E}">
        <p14:creationId xmlns:p14="http://schemas.microsoft.com/office/powerpoint/2010/main" val="1345160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Text Placeholder 2"/>
          <p:cNvSpPr>
            <a:spLocks noGrp="1"/>
          </p:cNvSpPr>
          <p:nvPr>
            <p:ph type="body" idx="1"/>
          </p:nvPr>
        </p:nvSpPr>
        <p:spPr/>
        <p:txBody>
          <a:bodyPr/>
          <a:lstStyle/>
          <a:p>
            <a:r>
              <a:rPr lang="en-US" dirty="0" err="1"/>
              <a:t>dparra@ing.puc.cl</a:t>
            </a:r>
            <a:endParaRPr lang="en-US" dirty="0"/>
          </a:p>
        </p:txBody>
      </p:sp>
      <p:pic>
        <p:nvPicPr>
          <p:cNvPr id="1028" name="Picture 4" descr="http://farm8.staticflickr.com/7050/6865452691_26d16012b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2500" y="304800"/>
            <a:ext cx="3771900" cy="56805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5355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0" y="1143000"/>
            <a:ext cx="9144000" cy="5772303"/>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2" name="Title 1"/>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Monitoring earthquake reaction</a:t>
            </a:r>
            <a:endParaRPr lang="en-GB" sz="4000" dirty="0">
              <a:latin typeface="Open Sans Condensed" charset="0"/>
              <a:ea typeface="Open Sans Condensed" charset="0"/>
              <a:cs typeface="Open Sans Condensed" charset="0"/>
            </a:endParaRPr>
          </a:p>
        </p:txBody>
      </p:sp>
      <p:pic>
        <p:nvPicPr>
          <p:cNvPr id="3" name="Picture 2"/>
          <p:cNvPicPr>
            <a:picLocks noChangeAspect="1"/>
          </p:cNvPicPr>
          <p:nvPr/>
        </p:nvPicPr>
        <p:blipFill>
          <a:blip r:embed="rId3"/>
          <a:stretch>
            <a:fillRect/>
          </a:stretch>
        </p:blipFill>
        <p:spPr>
          <a:xfrm>
            <a:off x="0" y="1640178"/>
            <a:ext cx="9144000" cy="4777946"/>
          </a:xfrm>
          <a:prstGeom prst="rect">
            <a:avLst/>
          </a:prstGeom>
        </p:spPr>
      </p:pic>
      <p:sp>
        <p:nvSpPr>
          <p:cNvPr id="4" name="CuadroTexto 3"/>
          <p:cNvSpPr txBox="1"/>
          <p:nvPr/>
        </p:nvSpPr>
        <p:spPr>
          <a:xfrm>
            <a:off x="1295400" y="4300274"/>
            <a:ext cx="5410200" cy="89255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600" dirty="0">
                <a:solidFill>
                  <a:schemeClr val="bg1"/>
                </a:solidFill>
                <a:latin typeface="Sinhala Sangam MN" charset="0"/>
                <a:ea typeface="Sinhala Sangam MN" charset="0"/>
                <a:cs typeface="Sinhala Sangam MN" charset="0"/>
              </a:rPr>
              <a:t>Social impact: used in the National Seismological Centre </a:t>
            </a:r>
          </a:p>
        </p:txBody>
      </p:sp>
      <p:sp>
        <p:nvSpPr>
          <p:cNvPr id="6" name="CuadroTexto 5"/>
          <p:cNvSpPr txBox="1"/>
          <p:nvPr/>
        </p:nvSpPr>
        <p:spPr>
          <a:xfrm>
            <a:off x="3292658" y="2776713"/>
            <a:ext cx="5410200" cy="129266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600" dirty="0">
                <a:solidFill>
                  <a:schemeClr val="bg1"/>
                </a:solidFill>
                <a:latin typeface="Sinhala Sangam MN" charset="0"/>
                <a:ea typeface="Sinhala Sangam MN" charset="0"/>
                <a:cs typeface="Sinhala Sangam MN" charset="0"/>
              </a:rPr>
              <a:t>Same scientific and technological challenges as in the Chilean constitutional process</a:t>
            </a:r>
          </a:p>
        </p:txBody>
      </p:sp>
      <p:sp>
        <p:nvSpPr>
          <p:cNvPr id="7" name="CuadroTexto 6"/>
          <p:cNvSpPr txBox="1"/>
          <p:nvPr/>
        </p:nvSpPr>
        <p:spPr>
          <a:xfrm>
            <a:off x="457200" y="1653262"/>
            <a:ext cx="5410200" cy="89255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600" dirty="0">
                <a:solidFill>
                  <a:schemeClr val="bg1"/>
                </a:solidFill>
                <a:latin typeface="Sinhala Sangam MN" charset="0"/>
                <a:ea typeface="Sinhala Sangam MN" charset="0"/>
                <a:cs typeface="Sinhala Sangam MN" charset="0"/>
              </a:rPr>
              <a:t>System detects </a:t>
            </a:r>
            <a:r>
              <a:rPr lang="es-CL" sz="2600">
                <a:solidFill>
                  <a:schemeClr val="bg1"/>
                </a:solidFill>
                <a:latin typeface="Sinhala Sangam MN" charset="0"/>
                <a:ea typeface="Sinhala Sangam MN" charset="0"/>
                <a:cs typeface="Sinhala Sangam MN" charset="0"/>
              </a:rPr>
              <a:t>earthquakes based on Tweets</a:t>
            </a:r>
            <a:r>
              <a:rPr lang="en-GB" sz="2600" dirty="0">
                <a:solidFill>
                  <a:schemeClr val="bg1"/>
                </a:solidFill>
                <a:latin typeface="Sinhala Sangam MN" charset="0"/>
                <a:ea typeface="Sinhala Sangam MN" charset="0"/>
                <a:cs typeface="Sinhala Sangam MN" charset="0"/>
              </a:rPr>
              <a:t> </a:t>
            </a:r>
          </a:p>
        </p:txBody>
      </p:sp>
      <p:sp>
        <p:nvSpPr>
          <p:cNvPr id="5" name="Date Placeholder 4"/>
          <p:cNvSpPr>
            <a:spLocks noGrp="1"/>
          </p:cNvSpPr>
          <p:nvPr>
            <p:ph type="dt" sz="half" idx="10"/>
          </p:nvPr>
        </p:nvSpPr>
        <p:spPr/>
        <p:txBody>
          <a:bodyPr/>
          <a:lstStyle/>
          <a:p>
            <a:r>
              <a:rPr lang="en-US"/>
              <a:t>6/20/18</a:t>
            </a:r>
            <a:endParaRPr lang="en-US" dirty="0"/>
          </a:p>
        </p:txBody>
      </p:sp>
      <p:sp>
        <p:nvSpPr>
          <p:cNvPr id="9" name="Footer Placeholder 8"/>
          <p:cNvSpPr>
            <a:spLocks noGrp="1"/>
          </p:cNvSpPr>
          <p:nvPr>
            <p:ph type="ftr" sz="quarter" idx="11"/>
          </p:nvPr>
        </p:nvSpPr>
        <p:spPr/>
        <p:txBody>
          <a:bodyPr/>
          <a:lstStyle/>
          <a:p>
            <a:r>
              <a:rPr lang="en-US"/>
              <a:t>D.Parra ~ Talk at TU Graz</a:t>
            </a:r>
            <a:endParaRPr lang="en-US" dirty="0"/>
          </a:p>
        </p:txBody>
      </p:sp>
      <p:sp>
        <p:nvSpPr>
          <p:cNvPr id="10" name="Slide Number Placeholder 9"/>
          <p:cNvSpPr>
            <a:spLocks noGrp="1"/>
          </p:cNvSpPr>
          <p:nvPr>
            <p:ph type="sldNum" sz="quarter" idx="12"/>
          </p:nvPr>
        </p:nvSpPr>
        <p:spPr/>
        <p:txBody>
          <a:bodyPr/>
          <a:lstStyle/>
          <a:p>
            <a:fld id="{1F5D808E-2700-496C-BA27-A15640AED02A}" type="slidenum">
              <a:rPr lang="en-US" smtClean="0"/>
              <a:pPr/>
              <a:t>6</a:t>
            </a:fld>
            <a:endParaRPr lang="en-US" dirty="0"/>
          </a:p>
        </p:txBody>
      </p:sp>
    </p:spTree>
    <p:extLst>
      <p:ext uri="{BB962C8B-B14F-4D97-AF65-F5344CB8AC3E}">
        <p14:creationId xmlns:p14="http://schemas.microsoft.com/office/powerpoint/2010/main" val="95615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5"/>
          <a:stretch>
            <a:fillRect/>
          </a:stretch>
        </p:blipFill>
        <p:spPr>
          <a:xfrm>
            <a:off x="4526025" y="4219864"/>
            <a:ext cx="575183" cy="581302"/>
          </a:xfrm>
          <a:prstGeom prst="rect">
            <a:avLst/>
          </a:prstGeom>
        </p:spPr>
      </p:pic>
      <p:sp>
        <p:nvSpPr>
          <p:cNvPr id="123"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pic>
        <p:nvPicPr>
          <p:cNvPr id="118" name="Picture 97"/>
          <p:cNvPicPr>
            <a:picLocks noChangeAspect="1"/>
          </p:cNvPicPr>
          <p:nvPr/>
        </p:nvPicPr>
        <p:blipFill>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5" name="CuadroTexto 54"/>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91" name="CuadroTexto 90"/>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92" name="CuadroTexto 91"/>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99" name="CuadroTexto 98"/>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113" name="CuadroTexto 112"/>
          <p:cNvSpPr txBox="1"/>
          <p:nvPr/>
        </p:nvSpPr>
        <p:spPr>
          <a:xfrm>
            <a:off x="1802985" y="4504927"/>
            <a:ext cx="754898" cy="307777"/>
          </a:xfrm>
          <a:prstGeom prst="rect">
            <a:avLst/>
          </a:prstGeom>
          <a:noFill/>
        </p:spPr>
        <p:txBody>
          <a:bodyPr wrap="square" rtlCol="0">
            <a:spAutoFit/>
          </a:bodyPr>
          <a:lstStyle/>
          <a:p>
            <a:r>
              <a:rPr lang="en-GB" sz="1400" dirty="0"/>
              <a:t>000111</a:t>
            </a:r>
          </a:p>
        </p:txBody>
      </p:sp>
      <p:pic>
        <p:nvPicPr>
          <p:cNvPr id="10" name="Picture 9"/>
          <p:cNvPicPr>
            <a:picLocks noChangeAspect="1"/>
          </p:cNvPicPr>
          <p:nvPr/>
        </p:nvPicPr>
        <p:blipFill>
          <a:blip r:embed="rId8"/>
          <a:stretch>
            <a:fillRect/>
          </a:stretch>
        </p:blipFill>
        <p:spPr>
          <a:xfrm>
            <a:off x="4504300" y="3007290"/>
            <a:ext cx="571254" cy="565045"/>
          </a:xfrm>
          <a:prstGeom prst="rect">
            <a:avLst/>
          </a:prstGeom>
        </p:spPr>
      </p:pic>
      <p:pic>
        <p:nvPicPr>
          <p:cNvPr id="48" name="Imagen 47"/>
          <p:cNvPicPr>
            <a:picLocks noChangeAspect="1"/>
          </p:cNvPicPr>
          <p:nvPr/>
        </p:nvPicPr>
        <p:blipFill>
          <a:blip r:embed="rId9"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10"/>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pic>
        <p:nvPicPr>
          <p:cNvPr id="74" name="Picture 7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pic>
        <p:nvPicPr>
          <p:cNvPr id="94" name="Picture 8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21"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00" name="Rectangle 99"/>
          <p:cNvSpPr/>
          <p:nvPr/>
        </p:nvSpPr>
        <p:spPr>
          <a:xfrm>
            <a:off x="5433715" y="4879336"/>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81"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59"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7</a:t>
            </a:fld>
            <a:endParaRPr lang="en-US" dirty="0"/>
          </a:p>
        </p:txBody>
      </p:sp>
    </p:spTree>
    <p:extLst>
      <p:ext uri="{BB962C8B-B14F-4D97-AF65-F5344CB8AC3E}">
        <p14:creationId xmlns:p14="http://schemas.microsoft.com/office/powerpoint/2010/main" val="13850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redondeado 48"/>
          <p:cNvSpPr/>
          <p:nvPr/>
        </p:nvSpPr>
        <p:spPr>
          <a:xfrm>
            <a:off x="7467600" y="1671009"/>
            <a:ext cx="487452" cy="4689174"/>
          </a:xfrm>
          <a:prstGeom prst="roundRect">
            <a:avLst>
              <a:gd name="adj" fmla="val 692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Rounded Rectangle 51"/>
          <p:cNvSpPr/>
          <p:nvPr/>
        </p:nvSpPr>
        <p:spPr>
          <a:xfrm rot="5400000">
            <a:off x="5367473" y="311594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57" name="Rounded Rectangle 56"/>
          <p:cNvSpPr/>
          <p:nvPr/>
        </p:nvSpPr>
        <p:spPr>
          <a:xfrm rot="5400000">
            <a:off x="5367472" y="1898720"/>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1" name="Rectangle 60"/>
          <p:cNvSpPr/>
          <p:nvPr/>
        </p:nvSpPr>
        <p:spPr>
          <a:xfrm>
            <a:off x="6484844" y="3644315"/>
            <a:ext cx="85698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rgbClr val="88C95C"/>
                </a:solidFill>
                <a:latin typeface="Arial" charset="0"/>
                <a:ea typeface="Arial" charset="0"/>
                <a:cs typeface="Arial" charset="0"/>
              </a:rPr>
              <a:t>Visualise</a:t>
            </a:r>
            <a:endParaRPr lang="en-GB" sz="1400" b="1" dirty="0">
              <a:solidFill>
                <a:srgbClr val="88C95C"/>
              </a:solidFill>
              <a:latin typeface="Arial" charset="0"/>
              <a:ea typeface="Arial" charset="0"/>
              <a:cs typeface="Arial" charset="0"/>
            </a:endParaRPr>
          </a:p>
        </p:txBody>
      </p:sp>
      <p:sp>
        <p:nvSpPr>
          <p:cNvPr id="71" name="Rectangle 70"/>
          <p:cNvSpPr/>
          <p:nvPr/>
        </p:nvSpPr>
        <p:spPr>
          <a:xfrm>
            <a:off x="4487630" y="4879496"/>
            <a:ext cx="651973"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0" rIns="0" rtlCol="0" anchor="ctr"/>
          <a:lstStyle/>
          <a:p>
            <a:pPr algn="ctr"/>
            <a:r>
              <a:rPr lang="es-CL" sz="1400" b="1">
                <a:solidFill>
                  <a:schemeClr val="tx1">
                    <a:lumMod val="65000"/>
                    <a:lumOff val="35000"/>
                  </a:schemeClr>
                </a:solidFill>
                <a:latin typeface="Arial" charset="0"/>
                <a:ea typeface="Arial" charset="0"/>
                <a:cs typeface="Arial" charset="0"/>
              </a:rPr>
              <a:t>Search</a:t>
            </a:r>
            <a:endParaRPr lang="en-GB" sz="1400" b="1" dirty="0">
              <a:solidFill>
                <a:schemeClr val="tx1">
                  <a:lumMod val="65000"/>
                  <a:lumOff val="35000"/>
                </a:schemeClr>
              </a:solidFill>
              <a:latin typeface="Arial" charset="0"/>
              <a:ea typeface="Arial" charset="0"/>
              <a:cs typeface="Arial" charset="0"/>
            </a:endParaRPr>
          </a:p>
        </p:txBody>
      </p:sp>
      <p:sp>
        <p:nvSpPr>
          <p:cNvPr id="66" name="Rectangle 65"/>
          <p:cNvSpPr/>
          <p:nvPr/>
        </p:nvSpPr>
        <p:spPr>
          <a:xfrm>
            <a:off x="5435620" y="3613772"/>
            <a:ext cx="818447" cy="23388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25A9CE"/>
                </a:solidFill>
                <a:latin typeface="Arial" charset="0"/>
                <a:ea typeface="Arial" charset="0"/>
                <a:cs typeface="Arial" charset="0"/>
              </a:rPr>
              <a:t>Extract</a:t>
            </a:r>
            <a:endParaRPr lang="en-GB" sz="1400" b="1" dirty="0">
              <a:solidFill>
                <a:srgbClr val="25A9CE"/>
              </a:solidFill>
              <a:latin typeface="Arial" charset="0"/>
              <a:ea typeface="Arial" charset="0"/>
              <a:cs typeface="Arial" charset="0"/>
            </a:endParaRPr>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81" y="3016236"/>
            <a:ext cx="567709" cy="556972"/>
          </a:xfrm>
          <a:prstGeom prst="rect">
            <a:avLst/>
          </a:prstGeom>
        </p:spPr>
      </p:pic>
      <p:sp>
        <p:nvSpPr>
          <p:cNvPr id="103" name="Rectangle 102"/>
          <p:cNvSpPr/>
          <p:nvPr/>
        </p:nvSpPr>
        <p:spPr>
          <a:xfrm>
            <a:off x="4403440" y="364431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rPr>
              <a:t>Predict</a:t>
            </a:r>
            <a:endParaRPr lang="en-GB" sz="1400" b="1" dirty="0">
              <a:ln w="0"/>
              <a:solidFill>
                <a:schemeClr val="accent3">
                  <a:lumMod val="50000"/>
                </a:schemeClr>
              </a:solidFill>
              <a:effectLst>
                <a:outerShdw blurRad="38100" dist="25400" dir="5400000" algn="ctr" rotWithShape="0">
                  <a:srgbClr val="6E747A">
                    <a:alpha val="43000"/>
                  </a:srgbClr>
                </a:outerShdw>
              </a:effectLst>
              <a:latin typeface="Arial" charset="0"/>
              <a:ea typeface="Arial" charset="0"/>
              <a:cs typeface="Arial" charset="0"/>
            </a:endParaRPr>
          </a:p>
        </p:txBody>
      </p:sp>
      <p:pic>
        <p:nvPicPr>
          <p:cNvPr id="63" name="Picture 62"/>
          <p:cNvPicPr>
            <a:picLocks noChangeAspect="1"/>
          </p:cNvPicPr>
          <p:nvPr/>
        </p:nvPicPr>
        <p:blipFill>
          <a:blip r:embed="rId5"/>
          <a:stretch>
            <a:fillRect/>
          </a:stretch>
        </p:blipFill>
        <p:spPr>
          <a:xfrm>
            <a:off x="4526025" y="4219864"/>
            <a:ext cx="575183" cy="581302"/>
          </a:xfrm>
          <a:prstGeom prst="rect">
            <a:avLst/>
          </a:prstGeom>
        </p:spPr>
      </p:pic>
      <p:pic>
        <p:nvPicPr>
          <p:cNvPr id="118" name="Picture 97"/>
          <p:cNvPicPr>
            <a:picLocks noChangeAspect="1"/>
          </p:cNvPicPr>
          <p:nvPr/>
        </p:nvPicPr>
        <p:blipFill>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4514092" y="3016236"/>
            <a:ext cx="561486" cy="556099"/>
          </a:xfrm>
          <a:prstGeom prst="rect">
            <a:avLst/>
          </a:prstGeom>
          <a:noFill/>
          <a:ln>
            <a:noFill/>
          </a:ln>
        </p:spPr>
      </p:pic>
      <p:sp>
        <p:nvSpPr>
          <p:cNvPr id="121" name="Rounded Rectangle 56"/>
          <p:cNvSpPr/>
          <p:nvPr/>
        </p:nvSpPr>
        <p:spPr>
          <a:xfrm rot="5400000">
            <a:off x="5369932" y="644477"/>
            <a:ext cx="960509" cy="3013573"/>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10" name="Picture 9"/>
          <p:cNvPicPr>
            <a:picLocks noChangeAspect="1"/>
          </p:cNvPicPr>
          <p:nvPr/>
        </p:nvPicPr>
        <p:blipFill>
          <a:blip r:embed="rId8"/>
          <a:stretch>
            <a:fillRect/>
          </a:stretch>
        </p:blipFill>
        <p:spPr>
          <a:xfrm>
            <a:off x="4504300" y="3007290"/>
            <a:ext cx="571254" cy="565045"/>
          </a:xfrm>
          <a:prstGeom prst="rect">
            <a:avLst/>
          </a:prstGeom>
        </p:spPr>
      </p:pic>
      <p:pic>
        <p:nvPicPr>
          <p:cNvPr id="48" name="Imagen 47"/>
          <p:cNvPicPr>
            <a:picLocks noChangeAspect="1"/>
          </p:cNvPicPr>
          <p:nvPr/>
        </p:nvPicPr>
        <p:blipFill>
          <a:blip r:embed="rId9" cstate="screen">
            <a:alphaModFix/>
            <a:lum bright="70000" contrast="-70000"/>
            <a:extLst>
              <a:ext uri="{28A0092B-C50C-407E-A947-70E740481C1C}">
                <a14:useLocalDpi xmlns:a14="http://schemas.microsoft.com/office/drawing/2010/main"/>
              </a:ext>
            </a:extLst>
          </a:blip>
          <a:stretch>
            <a:fillRect/>
          </a:stretch>
        </p:blipFill>
        <p:spPr>
          <a:xfrm>
            <a:off x="4578775" y="3039131"/>
            <a:ext cx="469682" cy="480863"/>
          </a:xfrm>
          <a:prstGeom prst="rect">
            <a:avLst/>
          </a:prstGeom>
        </p:spPr>
      </p:pic>
      <p:pic>
        <p:nvPicPr>
          <p:cNvPr id="77" name="Picture 76"/>
          <p:cNvPicPr>
            <a:picLocks noChangeAspect="1"/>
          </p:cNvPicPr>
          <p:nvPr/>
        </p:nvPicPr>
        <p:blipFill>
          <a:blip r:embed="rId10"/>
          <a:stretch>
            <a:fillRect/>
          </a:stretch>
        </p:blipFill>
        <p:spPr>
          <a:xfrm>
            <a:off x="5548013" y="3004805"/>
            <a:ext cx="575490" cy="566486"/>
          </a:xfrm>
          <a:prstGeom prst="rect">
            <a:avLst/>
          </a:prstGeom>
        </p:spPr>
      </p:pic>
      <p:sp>
        <p:nvSpPr>
          <p:cNvPr id="126" name="Rectangle 65"/>
          <p:cNvSpPr/>
          <p:nvPr/>
        </p:nvSpPr>
        <p:spPr>
          <a:xfrm>
            <a:off x="6477000" y="2365831"/>
            <a:ext cx="868100"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Policy</a:t>
            </a:r>
            <a:endParaRPr lang="en-GB" sz="1400" b="1" dirty="0">
              <a:solidFill>
                <a:srgbClr val="CB8F59"/>
              </a:solidFill>
              <a:latin typeface="Arial" charset="0"/>
              <a:ea typeface="Arial" charset="0"/>
              <a:cs typeface="Arial" charset="0"/>
            </a:endParaRPr>
          </a:p>
        </p:txBody>
      </p:sp>
      <p:sp>
        <p:nvSpPr>
          <p:cNvPr id="127" name="Rectangle 65"/>
          <p:cNvSpPr/>
          <p:nvPr/>
        </p:nvSpPr>
        <p:spPr>
          <a:xfrm>
            <a:off x="5179273" y="2365831"/>
            <a:ext cx="1316049"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accent2">
                    <a:lumMod val="75000"/>
                  </a:schemeClr>
                </a:solidFill>
                <a:latin typeface="Arial" charset="0"/>
                <a:ea typeface="Arial" charset="0"/>
                <a:cs typeface="Arial" charset="0"/>
              </a:rPr>
              <a:t>Social impact</a:t>
            </a:r>
          </a:p>
        </p:txBody>
      </p:sp>
      <p:pic>
        <p:nvPicPr>
          <p:cNvPr id="128" name="Picture 9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56692" y="1752423"/>
            <a:ext cx="561213" cy="580576"/>
          </a:xfrm>
          <a:prstGeom prst="rect">
            <a:avLst/>
          </a:prstGeom>
        </p:spPr>
      </p:pic>
      <p:sp>
        <p:nvSpPr>
          <p:cNvPr id="129" name="Rectangle 65"/>
          <p:cNvSpPr/>
          <p:nvPr/>
        </p:nvSpPr>
        <p:spPr>
          <a:xfrm>
            <a:off x="4431342" y="2365831"/>
            <a:ext cx="722337" cy="243528"/>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n-GB" sz="1400" b="1" dirty="0">
                <a:solidFill>
                  <a:schemeClr val="tx1"/>
                </a:solidFill>
                <a:latin typeface="Arial" charset="0"/>
                <a:ea typeface="Arial" charset="0"/>
                <a:cs typeface="Arial" charset="0"/>
              </a:rPr>
              <a:t>Access</a:t>
            </a:r>
          </a:p>
        </p:txBody>
      </p:sp>
      <p:pic>
        <p:nvPicPr>
          <p:cNvPr id="130" name="Imagen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14186" y="1804252"/>
            <a:ext cx="446224" cy="418708"/>
          </a:xfrm>
          <a:prstGeom prst="rect">
            <a:avLst/>
          </a:prstGeom>
        </p:spPr>
      </p:pic>
      <p:grpSp>
        <p:nvGrpSpPr>
          <p:cNvPr id="131" name="Group 130"/>
          <p:cNvGrpSpPr/>
          <p:nvPr/>
        </p:nvGrpSpPr>
        <p:grpSpPr>
          <a:xfrm>
            <a:off x="6632592" y="1752423"/>
            <a:ext cx="561486" cy="580858"/>
            <a:chOff x="6632592" y="1529215"/>
            <a:chExt cx="561486" cy="580858"/>
          </a:xfrm>
        </p:grpSpPr>
        <p:pic>
          <p:nvPicPr>
            <p:cNvPr id="132" name="Picture 97"/>
            <p:cNvPicPr>
              <a:picLocks noChangeAspect="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32592" y="1529215"/>
              <a:ext cx="561486" cy="580858"/>
            </a:xfrm>
            <a:prstGeom prst="rect">
              <a:avLst/>
            </a:prstGeom>
          </p:spPr>
        </p:pic>
        <p:pic>
          <p:nvPicPr>
            <p:cNvPr id="133" name="Imagen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2780" y="1581044"/>
              <a:ext cx="467802" cy="467802"/>
            </a:xfrm>
            <a:prstGeom prst="rect">
              <a:avLst/>
            </a:prstGeom>
          </p:spPr>
        </p:pic>
      </p:grpSp>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14092" y="1760044"/>
            <a:ext cx="556838" cy="556838"/>
          </a:xfrm>
          <a:prstGeom prst="rect">
            <a:avLst/>
          </a:prstGeom>
        </p:spPr>
      </p:pic>
      <p:sp>
        <p:nvSpPr>
          <p:cNvPr id="100" name="Rectangle 99"/>
          <p:cNvSpPr/>
          <p:nvPr/>
        </p:nvSpPr>
        <p:spPr>
          <a:xfrm>
            <a:off x="5434667" y="4866565"/>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CB8F59"/>
                </a:solidFill>
                <a:latin typeface="Arial" charset="0"/>
                <a:ea typeface="Arial" charset="0"/>
                <a:cs typeface="Arial" charset="0"/>
              </a:rPr>
              <a:t>Rank</a:t>
            </a:r>
            <a:endParaRPr lang="en-GB" sz="1400" b="1" dirty="0">
              <a:solidFill>
                <a:srgbClr val="CB8F59"/>
              </a:solidFill>
              <a:latin typeface="Arial" charset="0"/>
              <a:ea typeface="Arial" charset="0"/>
              <a:cs typeface="Arial" charset="0"/>
            </a:endParaRPr>
          </a:p>
        </p:txBody>
      </p:sp>
      <p:pic>
        <p:nvPicPr>
          <p:cNvPr id="101" name="Picture 1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56692" y="4213080"/>
            <a:ext cx="576302" cy="576302"/>
          </a:xfrm>
          <a:prstGeom prst="rect">
            <a:avLst/>
          </a:prstGeom>
        </p:spPr>
      </p:pic>
      <p:sp>
        <p:nvSpPr>
          <p:cNvPr id="59" name="Rectangle 58"/>
          <p:cNvSpPr/>
          <p:nvPr/>
        </p:nvSpPr>
        <p:spPr>
          <a:xfrm>
            <a:off x="-67700" y="843485"/>
            <a:ext cx="9144000" cy="5910822"/>
          </a:xfrm>
          <a:prstGeom prst="rect">
            <a:avLst/>
          </a:prstGeom>
          <a:solidFill>
            <a:schemeClr val="lt1">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60" name="Rounded Rectangle 59"/>
          <p:cNvSpPr/>
          <p:nvPr/>
        </p:nvSpPr>
        <p:spPr>
          <a:xfrm>
            <a:off x="194264" y="1066800"/>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Semantic Web</a:t>
            </a:r>
            <a:endParaRPr lang="en-GB" dirty="0"/>
          </a:p>
        </p:txBody>
      </p:sp>
      <p:sp>
        <p:nvSpPr>
          <p:cNvPr id="62" name="Rounded Rectangle 61"/>
          <p:cNvSpPr/>
          <p:nvPr/>
        </p:nvSpPr>
        <p:spPr>
          <a:xfrm>
            <a:off x="194264" y="1476387"/>
            <a:ext cx="3310936" cy="309320"/>
          </a:xfrm>
          <a:prstGeom prst="roundRect">
            <a:avLst/>
          </a:prstGeom>
          <a:gradFill>
            <a:gsLst>
              <a:gs pos="0">
                <a:schemeClr val="bg1">
                  <a:lumMod val="95000"/>
                </a:schemeClr>
              </a:gs>
              <a:gs pos="35000">
                <a:schemeClr val="bg1">
                  <a:lumMod val="9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s-CL"/>
              <a:t>Data Management</a:t>
            </a:r>
            <a:endParaRPr lang="en-GB" dirty="0"/>
          </a:p>
        </p:txBody>
      </p:sp>
      <p:sp>
        <p:nvSpPr>
          <p:cNvPr id="82" name="Rounded Rectangle 81"/>
          <p:cNvSpPr/>
          <p:nvPr/>
        </p:nvSpPr>
        <p:spPr>
          <a:xfrm rot="5400000">
            <a:off x="5368230" y="4370682"/>
            <a:ext cx="960509" cy="301849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83" name="Picture 8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393729">
            <a:off x="4483403" y="5505737"/>
            <a:ext cx="508798" cy="518027"/>
          </a:xfrm>
          <a:prstGeom prst="rect">
            <a:avLst/>
          </a:prstGeom>
        </p:spPr>
      </p:pic>
      <p:pic>
        <p:nvPicPr>
          <p:cNvPr id="8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0050005">
            <a:off x="4820581" y="5620914"/>
            <a:ext cx="508798" cy="518027"/>
          </a:xfrm>
          <a:prstGeom prst="rect">
            <a:avLst/>
          </a:prstGeom>
        </p:spPr>
      </p:pic>
      <p:pic>
        <p:nvPicPr>
          <p:cNvPr id="85" name="Picture 8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5326480" y="5682007"/>
            <a:ext cx="476712" cy="552894"/>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710002">
            <a:off x="5507254" y="5388807"/>
            <a:ext cx="476712" cy="552894"/>
          </a:xfrm>
          <a:prstGeom prst="rect">
            <a:avLst/>
          </a:prstGeom>
        </p:spPr>
      </p:pic>
      <p:pic>
        <p:nvPicPr>
          <p:cNvPr id="87" name="Picture 8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660379">
            <a:off x="5675988" y="5678087"/>
            <a:ext cx="476712" cy="552894"/>
          </a:xfrm>
          <a:prstGeom prst="rect">
            <a:avLst/>
          </a:prstGeom>
        </p:spPr>
      </p:pic>
      <p:pic>
        <p:nvPicPr>
          <p:cNvPr id="88" name="Picture 8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1421086">
            <a:off x="6026015" y="5388315"/>
            <a:ext cx="476712" cy="540886"/>
          </a:xfrm>
          <a:prstGeom prst="rect">
            <a:avLst/>
          </a:prstGeom>
        </p:spPr>
      </p:pic>
      <p:pic>
        <p:nvPicPr>
          <p:cNvPr id="89" name="Picture 8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071674">
            <a:off x="6364375" y="5452670"/>
            <a:ext cx="476712" cy="552894"/>
          </a:xfrm>
          <a:prstGeom prst="rect">
            <a:avLst/>
          </a:prstGeom>
        </p:spPr>
      </p:pic>
      <p:sp>
        <p:nvSpPr>
          <p:cNvPr id="90" name="Rectangle 89"/>
          <p:cNvSpPr/>
          <p:nvPr/>
        </p:nvSpPr>
        <p:spPr>
          <a:xfrm>
            <a:off x="6503917" y="6143884"/>
            <a:ext cx="820352"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Integrate</a:t>
            </a:r>
            <a:endParaRPr lang="en-GB" sz="1400" b="1" dirty="0">
              <a:solidFill>
                <a:srgbClr val="0C479C"/>
              </a:solidFill>
              <a:latin typeface="Arial" charset="0"/>
              <a:ea typeface="Arial" charset="0"/>
              <a:cs typeface="Arial" charset="0"/>
            </a:endParaRPr>
          </a:p>
        </p:txBody>
      </p:sp>
      <p:pic>
        <p:nvPicPr>
          <p:cNvPr id="93" name="Picture 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178578">
            <a:off x="6703651" y="5530681"/>
            <a:ext cx="476712" cy="552894"/>
          </a:xfrm>
          <a:prstGeom prst="rect">
            <a:avLst/>
          </a:prstGeom>
        </p:spPr>
      </p:pic>
      <p:pic>
        <p:nvPicPr>
          <p:cNvPr id="9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2257055">
            <a:off x="5175429" y="5510741"/>
            <a:ext cx="508798" cy="518027"/>
          </a:xfrm>
          <a:prstGeom prst="rect">
            <a:avLst/>
          </a:prstGeom>
        </p:spPr>
      </p:pic>
      <p:pic>
        <p:nvPicPr>
          <p:cNvPr id="96"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6864020">
            <a:off x="6029242" y="5762492"/>
            <a:ext cx="508798" cy="518027"/>
          </a:xfrm>
          <a:prstGeom prst="rect">
            <a:avLst/>
          </a:prstGeom>
        </p:spPr>
      </p:pic>
      <p:sp>
        <p:nvSpPr>
          <p:cNvPr id="54" name="Rectangle 53"/>
          <p:cNvSpPr/>
          <p:nvPr/>
        </p:nvSpPr>
        <p:spPr>
          <a:xfrm>
            <a:off x="6580249" y="4862087"/>
            <a:ext cx="666172" cy="18175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DD376E"/>
                </a:solidFill>
                <a:latin typeface="Arial" charset="0"/>
                <a:ea typeface="Arial" charset="0"/>
                <a:cs typeface="Arial" charset="0"/>
              </a:rPr>
              <a:t>Query</a:t>
            </a:r>
            <a:endParaRPr lang="en-GB" sz="1400" b="1" dirty="0">
              <a:solidFill>
                <a:srgbClr val="DD376E"/>
              </a:solidFill>
              <a:latin typeface="Arial" charset="0"/>
              <a:ea typeface="Arial" charset="0"/>
              <a:cs typeface="Arial" charset="0"/>
            </a:endParaRPr>
          </a:p>
        </p:txBody>
      </p:sp>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2592" y="4210802"/>
            <a:ext cx="561486" cy="580858"/>
          </a:xfrm>
          <a:prstGeom prst="rect">
            <a:avLst/>
          </a:prstGeom>
        </p:spPr>
      </p:pic>
      <p:pic>
        <p:nvPicPr>
          <p:cNvPr id="8" name="Picture 7"/>
          <p:cNvPicPr>
            <a:picLocks noChangeAspect="1"/>
          </p:cNvPicPr>
          <p:nvPr>
            <p:custDataLst>
              <p:tags r:id="rId1"/>
            </p:custDataLst>
          </p:nvPr>
        </p:nvPicPr>
        <p:blipFill>
          <a:blip r:embed="rId19" cstate="screen">
            <a:extLst>
              <a:ext uri="{28A0092B-C50C-407E-A947-70E740481C1C}">
                <a14:useLocalDpi xmlns:a14="http://schemas.microsoft.com/office/drawing/2010/main"/>
              </a:ext>
            </a:extLst>
          </a:blip>
          <a:stretch>
            <a:fillRect/>
          </a:stretch>
        </p:blipFill>
        <p:spPr>
          <a:xfrm>
            <a:off x="6745672" y="4372192"/>
            <a:ext cx="335327" cy="276645"/>
          </a:xfrm>
          <a:prstGeom prst="rect">
            <a:avLst/>
          </a:prstGeom>
        </p:spPr>
      </p:pic>
      <p:sp>
        <p:nvSpPr>
          <p:cNvPr id="111" name="Rounded Rectangle 110"/>
          <p:cNvSpPr/>
          <p:nvPr/>
        </p:nvSpPr>
        <p:spPr>
          <a:xfrm rot="5400000">
            <a:off x="1295676" y="5329137"/>
            <a:ext cx="1711332" cy="678468"/>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pic>
        <p:nvPicPr>
          <p:cNvPr id="69" name="Picture 6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900440" y="4933943"/>
            <a:ext cx="486959" cy="486959"/>
          </a:xfrm>
          <a:prstGeom prst="rect">
            <a:avLst/>
          </a:prstGeom>
        </p:spPr>
      </p:pic>
      <p:sp>
        <p:nvSpPr>
          <p:cNvPr id="55" name="CuadroTexto 54"/>
          <p:cNvSpPr txBox="1"/>
          <p:nvPr/>
        </p:nvSpPr>
        <p:spPr>
          <a:xfrm>
            <a:off x="1070370" y="3571291"/>
            <a:ext cx="2220128" cy="307777"/>
          </a:xfrm>
          <a:prstGeom prst="rect">
            <a:avLst/>
          </a:prstGeom>
          <a:noFill/>
        </p:spPr>
        <p:txBody>
          <a:bodyPr wrap="square" rtlCol="0">
            <a:spAutoFit/>
          </a:bodyPr>
          <a:lstStyle/>
          <a:p>
            <a:r>
              <a:rPr lang="en-GB" sz="1400" dirty="0"/>
              <a:t>0101110110101010000111</a:t>
            </a:r>
          </a:p>
        </p:txBody>
      </p:sp>
      <p:pic>
        <p:nvPicPr>
          <p:cNvPr id="74" name="Picture 7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00440" y="5450925"/>
            <a:ext cx="486959" cy="486959"/>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01073" y="5967907"/>
            <a:ext cx="485693" cy="483832"/>
          </a:xfrm>
          <a:prstGeom prst="rect">
            <a:avLst/>
          </a:prstGeom>
        </p:spPr>
      </p:pic>
      <p:cxnSp>
        <p:nvCxnSpPr>
          <p:cNvPr id="26" name="Conector recto de flecha 25"/>
          <p:cNvCxnSpPr>
            <a:stCxn id="69" idx="3"/>
          </p:cNvCxnSpPr>
          <p:nvPr/>
        </p:nvCxnSpPr>
        <p:spPr>
          <a:xfrm>
            <a:off x="2387399" y="5177423"/>
            <a:ext cx="1951081" cy="474031"/>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74" idx="3"/>
          </p:cNvCxnSpPr>
          <p:nvPr/>
        </p:nvCxnSpPr>
        <p:spPr>
          <a:xfrm>
            <a:off x="2387399" y="5694405"/>
            <a:ext cx="1951081" cy="188570"/>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p:cNvCxnSpPr/>
          <p:nvPr/>
        </p:nvCxnSpPr>
        <p:spPr>
          <a:xfrm flipV="1">
            <a:off x="2386766" y="6113527"/>
            <a:ext cx="1951714" cy="203577"/>
          </a:xfrm>
          <a:prstGeom prst="straightConnector1">
            <a:avLst/>
          </a:prstGeom>
          <a:ln w="508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71"/>
          <p:cNvSpPr/>
          <p:nvPr/>
        </p:nvSpPr>
        <p:spPr>
          <a:xfrm rot="16200000">
            <a:off x="5395643" y="3800776"/>
            <a:ext cx="4674291" cy="44452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t" anchorCtr="0"/>
          <a:lstStyle/>
          <a:p>
            <a:pPr algn="ctr"/>
            <a:r>
              <a:rPr lang="es-CL">
                <a:solidFill>
                  <a:schemeClr val="bg1">
                    <a:lumMod val="95000"/>
                  </a:schemeClr>
                </a:solidFill>
                <a:latin typeface="Arial" charset="0"/>
                <a:ea typeface="Arial" charset="0"/>
                <a:cs typeface="Arial" charset="0"/>
              </a:rPr>
              <a:t>Efficiency    </a:t>
            </a:r>
            <a:r>
              <a:rPr lang="en-GB" dirty="0"/>
              <a:t>•</a:t>
            </a:r>
            <a:r>
              <a:rPr lang="es-CL">
                <a:solidFill>
                  <a:schemeClr val="bg1">
                    <a:lumMod val="95000"/>
                  </a:schemeClr>
                </a:solidFill>
                <a:latin typeface="Arial" charset="0"/>
                <a:ea typeface="Arial" charset="0"/>
                <a:cs typeface="Arial" charset="0"/>
              </a:rPr>
              <a:t>    Correctness    </a:t>
            </a:r>
            <a:r>
              <a:rPr lang="en-GB" dirty="0"/>
              <a:t>•</a:t>
            </a:r>
            <a:r>
              <a:rPr lang="es-CL">
                <a:solidFill>
                  <a:schemeClr val="bg1">
                    <a:lumMod val="95000"/>
                  </a:schemeClr>
                </a:solidFill>
                <a:latin typeface="Arial" charset="0"/>
                <a:ea typeface="Arial" charset="0"/>
                <a:cs typeface="Arial" charset="0"/>
              </a:rPr>
              <a:t>    Security</a:t>
            </a:r>
          </a:p>
        </p:txBody>
      </p:sp>
      <p:sp>
        <p:nvSpPr>
          <p:cNvPr id="3" name="Título 2"/>
          <p:cNvSpPr>
            <a:spLocks noGrp="1"/>
          </p:cNvSpPr>
          <p:nvPr>
            <p:ph type="title"/>
          </p:nvPr>
        </p:nvSpPr>
        <p:spPr/>
        <p:txBody>
          <a:bodyPr>
            <a:normAutofit/>
          </a:bodyPr>
          <a:lstStyle/>
          <a:p>
            <a:r>
              <a:rPr lang="es-CL" sz="4000" dirty="0">
                <a:latin typeface="Open Sans Condensed" charset="0"/>
                <a:ea typeface="Open Sans Condensed" charset="0"/>
                <a:cs typeface="Open Sans Condensed" charset="0"/>
              </a:rPr>
              <a:t>Data as an object of study</a:t>
            </a:r>
            <a:endParaRPr lang="en-GB" sz="4000" dirty="0">
              <a:latin typeface="Open Sans Condensed" charset="0"/>
              <a:ea typeface="Open Sans Condensed" charset="0"/>
              <a:cs typeface="Open Sans Condensed" charset="0"/>
            </a:endParaRPr>
          </a:p>
        </p:txBody>
      </p:sp>
      <p:sp>
        <p:nvSpPr>
          <p:cNvPr id="65" name="Rectangle 113"/>
          <p:cNvSpPr/>
          <p:nvPr/>
        </p:nvSpPr>
        <p:spPr>
          <a:xfrm>
            <a:off x="988467" y="5587537"/>
            <a:ext cx="747847" cy="16500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err="1">
                <a:solidFill>
                  <a:srgbClr val="0C479C"/>
                </a:solidFill>
                <a:latin typeface="Arial" charset="0"/>
                <a:ea typeface="Arial" charset="0"/>
                <a:cs typeface="Arial" charset="0"/>
              </a:rPr>
              <a:t>Model</a:t>
            </a:r>
            <a:endParaRPr lang="en-GB" sz="1400" b="1" dirty="0">
              <a:solidFill>
                <a:srgbClr val="0C479C"/>
              </a:solidFill>
              <a:latin typeface="Arial" charset="0"/>
              <a:ea typeface="Arial" charset="0"/>
              <a:cs typeface="Arial" charset="0"/>
            </a:endParaRPr>
          </a:p>
        </p:txBody>
      </p:sp>
      <p:sp>
        <p:nvSpPr>
          <p:cNvPr id="91" name="CuadroTexto 90"/>
          <p:cNvSpPr txBox="1"/>
          <p:nvPr/>
        </p:nvSpPr>
        <p:spPr>
          <a:xfrm>
            <a:off x="1265507" y="3798896"/>
            <a:ext cx="1829854" cy="307777"/>
          </a:xfrm>
          <a:prstGeom prst="rect">
            <a:avLst/>
          </a:prstGeom>
          <a:noFill/>
        </p:spPr>
        <p:txBody>
          <a:bodyPr wrap="square" rtlCol="0">
            <a:spAutoFit/>
          </a:bodyPr>
          <a:lstStyle/>
          <a:p>
            <a:r>
              <a:rPr lang="en-GB" sz="1400" dirty="0"/>
              <a:t>110110101010000111</a:t>
            </a:r>
          </a:p>
        </p:txBody>
      </p:sp>
      <p:sp>
        <p:nvSpPr>
          <p:cNvPr id="92" name="CuadroTexto 91"/>
          <p:cNvSpPr txBox="1"/>
          <p:nvPr/>
        </p:nvSpPr>
        <p:spPr>
          <a:xfrm>
            <a:off x="1434078" y="4020863"/>
            <a:ext cx="1492713" cy="307777"/>
          </a:xfrm>
          <a:prstGeom prst="rect">
            <a:avLst/>
          </a:prstGeom>
          <a:noFill/>
        </p:spPr>
        <p:txBody>
          <a:bodyPr wrap="square" rtlCol="0">
            <a:spAutoFit/>
          </a:bodyPr>
          <a:lstStyle/>
          <a:p>
            <a:r>
              <a:rPr lang="en-GB" sz="1400" dirty="0"/>
              <a:t>10101010000111</a:t>
            </a:r>
          </a:p>
        </p:txBody>
      </p:sp>
      <p:sp>
        <p:nvSpPr>
          <p:cNvPr id="99" name="CuadroTexto 98"/>
          <p:cNvSpPr txBox="1"/>
          <p:nvPr/>
        </p:nvSpPr>
        <p:spPr>
          <a:xfrm>
            <a:off x="1612397" y="4251911"/>
            <a:ext cx="1136074" cy="307777"/>
          </a:xfrm>
          <a:prstGeom prst="rect">
            <a:avLst/>
          </a:prstGeom>
          <a:noFill/>
        </p:spPr>
        <p:txBody>
          <a:bodyPr wrap="square" rtlCol="0">
            <a:spAutoFit/>
          </a:bodyPr>
          <a:lstStyle/>
          <a:p>
            <a:r>
              <a:rPr lang="en-GB" sz="1400" dirty="0"/>
              <a:t>1010000111</a:t>
            </a:r>
          </a:p>
        </p:txBody>
      </p:sp>
      <p:sp>
        <p:nvSpPr>
          <p:cNvPr id="113" name="CuadroTexto 112"/>
          <p:cNvSpPr txBox="1"/>
          <p:nvPr/>
        </p:nvSpPr>
        <p:spPr>
          <a:xfrm>
            <a:off x="1802985" y="4504927"/>
            <a:ext cx="754898" cy="307777"/>
          </a:xfrm>
          <a:prstGeom prst="rect">
            <a:avLst/>
          </a:prstGeom>
          <a:noFill/>
        </p:spPr>
        <p:txBody>
          <a:bodyPr wrap="square" rtlCol="0">
            <a:spAutoFit/>
          </a:bodyPr>
          <a:lstStyle/>
          <a:p>
            <a:r>
              <a:rPr lang="en-GB" sz="1400" dirty="0"/>
              <a:t>000111</a:t>
            </a:r>
          </a:p>
        </p:txBody>
      </p:sp>
      <p:sp>
        <p:nvSpPr>
          <p:cNvPr id="123" name="Rectangle 122"/>
          <p:cNvSpPr/>
          <p:nvPr/>
        </p:nvSpPr>
        <p:spPr>
          <a:xfrm>
            <a:off x="723292" y="4305230"/>
            <a:ext cx="913821" cy="172800"/>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es-CL" sz="1400" b="1">
                <a:solidFill>
                  <a:srgbClr val="0C479C"/>
                </a:solidFill>
                <a:latin typeface="Arial" charset="0"/>
                <a:ea typeface="Arial" charset="0"/>
                <a:cs typeface="Arial" charset="0"/>
              </a:rPr>
              <a:t>Acquire</a:t>
            </a:r>
            <a:endParaRPr lang="en-GB" sz="1400" b="1" dirty="0">
              <a:solidFill>
                <a:srgbClr val="0C479C"/>
              </a:solidFill>
              <a:latin typeface="Arial" charset="0"/>
              <a:ea typeface="Arial" charset="0"/>
              <a:cs typeface="Arial" charset="0"/>
            </a:endParaRPr>
          </a:p>
        </p:txBody>
      </p:sp>
      <p:sp>
        <p:nvSpPr>
          <p:cNvPr id="2" name="Date Placeholder 1"/>
          <p:cNvSpPr>
            <a:spLocks noGrp="1"/>
          </p:cNvSpPr>
          <p:nvPr>
            <p:ph type="dt" sz="half" idx="10"/>
          </p:nvPr>
        </p:nvSpPr>
        <p:spPr/>
        <p:txBody>
          <a:bodyPr/>
          <a:lstStyle/>
          <a:p>
            <a:r>
              <a:rPr lang="en-US"/>
              <a:t>6/20/18</a:t>
            </a:r>
            <a:endParaRPr lang="en-US" dirty="0"/>
          </a:p>
        </p:txBody>
      </p:sp>
      <p:sp>
        <p:nvSpPr>
          <p:cNvPr id="4" name="Footer Placeholder 3"/>
          <p:cNvSpPr>
            <a:spLocks noGrp="1"/>
          </p:cNvSpPr>
          <p:nvPr>
            <p:ph type="ftr" sz="quarter" idx="11"/>
          </p:nvPr>
        </p:nvSpPr>
        <p:spPr/>
        <p:txBody>
          <a:bodyPr/>
          <a:lstStyle/>
          <a:p>
            <a:r>
              <a:rPr lang="en-US"/>
              <a:t>D.Parra ~ Talk at TU Graz</a:t>
            </a:r>
            <a:endParaRPr lang="en-US" dirty="0"/>
          </a:p>
        </p:txBody>
      </p:sp>
      <p:sp>
        <p:nvSpPr>
          <p:cNvPr id="5" name="Slide Number Placeholder 4"/>
          <p:cNvSpPr>
            <a:spLocks noGrp="1"/>
          </p:cNvSpPr>
          <p:nvPr>
            <p:ph type="sldNum" sz="quarter" idx="12"/>
          </p:nvPr>
        </p:nvSpPr>
        <p:spPr/>
        <p:txBody>
          <a:bodyPr/>
          <a:lstStyle/>
          <a:p>
            <a:fld id="{1F5D808E-2700-496C-BA27-A15640AED02A}" type="slidenum">
              <a:rPr lang="en-US" smtClean="0"/>
              <a:pPr/>
              <a:t>8</a:t>
            </a:fld>
            <a:endParaRPr lang="en-US" dirty="0"/>
          </a:p>
        </p:txBody>
      </p:sp>
    </p:spTree>
    <p:extLst>
      <p:ext uri="{BB962C8B-B14F-4D97-AF65-F5344CB8AC3E}">
        <p14:creationId xmlns:p14="http://schemas.microsoft.com/office/powerpoint/2010/main" val="19857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2" grpId="0" animBg="1"/>
      <p:bldP spid="55" grpId="0"/>
      <p:bldP spid="65" grpId="0"/>
      <p:bldP spid="91" grpId="0"/>
      <p:bldP spid="92" grpId="0"/>
      <p:bldP spid="99" grpId="0"/>
      <p:bldP spid="113"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10.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11.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12.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2.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3.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4.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5.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6.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7.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8.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ags/tag9.xml><?xml version="1.0" encoding="utf-8"?>
<p:tagLst xmlns:a="http://schemas.openxmlformats.org/drawingml/2006/main" xmlns:r="http://schemas.openxmlformats.org/officeDocument/2006/relationships" xmlns:p="http://schemas.openxmlformats.org/presentationml/2006/main">
  <p:tag name="ORIGINALHEIGHT" val="123,7672"/>
  <p:tag name="ORIGINALWIDTH" val="150,021"/>
  <p:tag name="OUTPUTDPI" val="1200"/>
  <p:tag name="LATEXADDIN" val="\documentclass{article}&#10;\usepackage[utf8]{inputenc}&#10;\usepackage{amsmath}&#10;\usepackage{xcolor}&#10;\usepackage[normalem]{ulem}&#10;\usepackage{C:/Users/ahogan/Documents/Teaching/Databases/macros/bdd}&#10;\pagestyle{empty}&#10;&#10;\begin{document}&#10;\color{white}$Q_\phi$&#10;\end{document}&#10;"/>
  <p:tag name="IGUANATEXSIZE" val="22"/>
  <p:tag name="IGUANATEXCURSOR" val="246"/>
  <p:tag name="TRANSPARENCY" val="True"/>
  <p:tag name="FILENAME" val=""/>
  <p:tag name="INPUTTYPE" val="0"/>
  <p:tag name="LATEXENGINEID" val="1"/>
  <p:tag name="TEMPFOLDER" val="C:\Users\ahogan\Application Data\IguanaTe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Open Sans Condensed"/>
        <a:ea typeface=""/>
        <a:cs typeface=""/>
      </a:majorFont>
      <a:minorFont>
        <a:latin typeface="Crimson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12829</TotalTime>
  <Words>2291</Words>
  <Application>Microsoft Macintosh PowerPoint</Application>
  <PresentationFormat>On-screen Show (4:3)</PresentationFormat>
  <Paragraphs>654</Paragraphs>
  <Slides>62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Crimson Text</vt:lpstr>
      <vt:lpstr>medium-content-serif-font</vt:lpstr>
      <vt:lpstr>Open Sans Condensed</vt:lpstr>
      <vt:lpstr>Oswald</vt:lpstr>
      <vt:lpstr>Sinhala Sangam MN</vt:lpstr>
      <vt:lpstr>Tahoma</vt:lpstr>
      <vt:lpstr>Yanone Kaffeesatz Bold</vt:lpstr>
      <vt:lpstr>Office Theme</vt:lpstr>
      <vt:lpstr>FAT in AI: Fairness, Accountability, Transparency</vt:lpstr>
      <vt:lpstr>PowerPoint Presentation</vt:lpstr>
      <vt:lpstr>Millennium Initiative</vt:lpstr>
      <vt:lpstr>Millenium Initiative Goals</vt:lpstr>
      <vt:lpstr>Millennium Initiative IMFD</vt:lpstr>
      <vt:lpstr>Foundations for a data-centric world</vt:lpstr>
      <vt:lpstr>Monitoring earthquake reaction</vt:lpstr>
      <vt:lpstr>Data as an object of study</vt:lpstr>
      <vt:lpstr>Data as an object of study</vt:lpstr>
      <vt:lpstr>Data as an object of study</vt:lpstr>
      <vt:lpstr>Data as an object of study</vt:lpstr>
      <vt:lpstr>Data as an object of study</vt:lpstr>
      <vt:lpstr>Data as an object of study</vt:lpstr>
      <vt:lpstr>Data as an object of study</vt:lpstr>
      <vt:lpstr>Data as an object of study</vt:lpstr>
      <vt:lpstr>Data as an object of study</vt:lpstr>
      <vt:lpstr>Data as an object of study</vt:lpstr>
      <vt:lpstr>Data as an object of study</vt:lpstr>
      <vt:lpstr>Our ten-year vision</vt:lpstr>
      <vt:lpstr>Emblematic Projects</vt:lpstr>
      <vt:lpstr>Emblematic Projects</vt:lpstr>
      <vt:lpstr>We are living incredible days…</vt:lpstr>
      <vt:lpstr>Recognizing mental state from fMRI</vt:lpstr>
      <vt:lpstr>Natural Language Processing</vt:lpstr>
      <vt:lpstr>Self-Driving Cars</vt:lpstr>
      <vt:lpstr>Music Generation with Style</vt:lpstr>
      <vt:lpstr>Mastering Go</vt:lpstr>
      <vt:lpstr>AI for incorporating style in images</vt:lpstr>
      <vt:lpstr>But there are some problems</vt:lpstr>
      <vt:lpstr>AI for automatic decision making…</vt:lpstr>
      <vt:lpstr>Some voices call for calm…</vt:lpstr>
      <vt:lpstr>Part II</vt:lpstr>
      <vt:lpstr>So, What happened in May 25th, 2018 ?</vt:lpstr>
      <vt:lpstr>And why do we care in this room ?</vt:lpstr>
      <vt:lpstr>Human Interpretability in ML</vt:lpstr>
      <vt:lpstr>Which is the effect on my current practice ?</vt:lpstr>
      <vt:lpstr>Article 15</vt:lpstr>
      <vt:lpstr>Article 15</vt:lpstr>
      <vt:lpstr>Article 22</vt:lpstr>
      <vt:lpstr>Article 22</vt:lpstr>
      <vt:lpstr>Recital 71</vt:lpstr>
      <vt:lpstr>Recital 71</vt:lpstr>
      <vt:lpstr>Other Initiatives (2018)  </vt:lpstr>
      <vt:lpstr>ML and GDPR</vt:lpstr>
      <vt:lpstr>Challenges</vt:lpstr>
      <vt:lpstr>IEEE Vis 2016</vt:lpstr>
      <vt:lpstr>Detail</vt:lpstr>
      <vt:lpstr>IEEE VIS 2017</vt:lpstr>
      <vt:lpstr>IEEE 2017 VAST Best Paper</vt:lpstr>
      <vt:lpstr>How do RNNs work?</vt:lpstr>
      <vt:lpstr>Do CNNs learn hierarchies ?</vt:lpstr>
      <vt:lpstr>Symposium: Visual Data Science + ML</vt:lpstr>
      <vt:lpstr>UBER Visualization and Machine Learning</vt:lpstr>
      <vt:lpstr>Workshop on Explainable ML</vt:lpstr>
      <vt:lpstr>Workshop on Explainable ML</vt:lpstr>
      <vt:lpstr>New Journals &amp; Conferences</vt:lpstr>
      <vt:lpstr>Distill.pub</vt:lpstr>
      <vt:lpstr>Distill.pub</vt:lpstr>
      <vt:lpstr>https://fatconference.org/</vt:lpstr>
      <vt:lpstr>Research Opportunities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Denis</dc:creator>
  <cp:lastModifiedBy>Microsoft Office User</cp:lastModifiedBy>
  <cp:revision>607</cp:revision>
  <cp:lastPrinted>2019-05-27T02:13:12Z</cp:lastPrinted>
  <dcterms:created xsi:type="dcterms:W3CDTF">2013-07-05T12:18:57Z</dcterms:created>
  <dcterms:modified xsi:type="dcterms:W3CDTF">2019-05-27T04:23:26Z</dcterms:modified>
</cp:coreProperties>
</file>